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Bold" panose="020B0604020202020204" charset="0"/>
      <p:regular r:id="rId12"/>
    </p:embeddedFont>
    <p:embeddedFont>
      <p:font typeface="Barlow" panose="020F0502020204030204" pitchFamily="2" charset="0"/>
      <p:regular r:id="rId13"/>
    </p:embeddedFont>
    <p:embeddedFont>
      <p:font typeface="Consolas" panose="020B0609020204030204" pitchFamily="49"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05.08.2025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Tue 5 Aug</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Tue 5 Aug</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amma.app/?utm_source=made-with-gamma"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gamma.app/?utm_source=made-with-gamma" TargetMode="External"/><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gamma.app/?utm_source=made-with-gamma" TargetMode="External"/><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2.png"/><Relationship Id="rId10" Type="http://schemas.openxmlformats.org/officeDocument/2006/relationships/image" Target="../media/image18.png"/><Relationship Id="rId4" Type="http://schemas.openxmlformats.org/officeDocument/2006/relationships/hyperlink" Target="https://gamma.app/?utm_source=made-with-gamma" TargetMode="External"/><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1080046" y="2763142"/>
            <a:ext cx="9269909" cy="177165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JSON-to-Tabular-Converter: Python Project Introduction</a:t>
            </a:r>
          </a:p>
        </p:txBody>
      </p:sp>
      <p:sp>
        <p:nvSpPr>
          <p:cNvPr id="11" name="TextBox 11"/>
          <p:cNvSpPr txBox="1"/>
          <p:nvPr/>
        </p:nvSpPr>
        <p:spPr>
          <a:xfrm>
            <a:off x="1080046" y="4892874"/>
            <a:ext cx="9269909" cy="2573834"/>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The JSON-to-Tabular-Converter is a Python project designed to streamline data processing. It transforms complex JSON data into easy-to-use tabular formats, simplifying data analysis by flattening nested JSON structures. The tool features a user-friendly GUI and exports results as CSV for broad compatibility.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131326" y="9639051"/>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grpSp>
        <p:nvGrpSpPr>
          <p:cNvPr id="8" name="Group 8"/>
          <p:cNvGrpSpPr>
            <a:grpSpLocks noChangeAspect="1"/>
          </p:cNvGrpSpPr>
          <p:nvPr/>
        </p:nvGrpSpPr>
        <p:grpSpPr>
          <a:xfrm>
            <a:off x="1080046" y="2830711"/>
            <a:ext cx="771525" cy="771525"/>
            <a:chOff x="0" y="0"/>
            <a:chExt cx="1028700" cy="1028700"/>
          </a:xfrm>
        </p:grpSpPr>
        <p:sp>
          <p:nvSpPr>
            <p:cNvPr id="9" name="Freeform 9" descr="preencoded.png"/>
            <p:cNvSpPr/>
            <p:nvPr/>
          </p:nvSpPr>
          <p:spPr>
            <a:xfrm>
              <a:off x="0" y="0"/>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5"/>
              <a:stretch>
                <a:fillRect/>
              </a:stretch>
            </a:blipFill>
          </p:spPr>
        </p:sp>
      </p:grpSp>
      <p:grpSp>
        <p:nvGrpSpPr>
          <p:cNvPr id="10" name="Group 10"/>
          <p:cNvGrpSpPr>
            <a:grpSpLocks noChangeAspect="1"/>
          </p:cNvGrpSpPr>
          <p:nvPr/>
        </p:nvGrpSpPr>
        <p:grpSpPr>
          <a:xfrm>
            <a:off x="9336881" y="2830711"/>
            <a:ext cx="771525" cy="771525"/>
            <a:chOff x="0" y="0"/>
            <a:chExt cx="1028700" cy="1028700"/>
          </a:xfrm>
        </p:grpSpPr>
        <p:sp>
          <p:nvSpPr>
            <p:cNvPr id="11" name="Freeform 11" descr="preencoded.png"/>
            <p:cNvSpPr/>
            <p:nvPr/>
          </p:nvSpPr>
          <p:spPr>
            <a:xfrm>
              <a:off x="0" y="0"/>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6"/>
              <a:stretch>
                <a:fillRect/>
              </a:stretch>
            </a:blipFill>
          </p:spPr>
        </p:sp>
      </p:grpSp>
      <p:grpSp>
        <p:nvGrpSpPr>
          <p:cNvPr id="12" name="Group 12"/>
          <p:cNvGrpSpPr>
            <a:grpSpLocks noChangeAspect="1"/>
          </p:cNvGrpSpPr>
          <p:nvPr/>
        </p:nvGrpSpPr>
        <p:grpSpPr>
          <a:xfrm>
            <a:off x="1080046" y="6266409"/>
            <a:ext cx="771525" cy="771525"/>
            <a:chOff x="0" y="0"/>
            <a:chExt cx="1028700" cy="1028700"/>
          </a:xfrm>
        </p:grpSpPr>
        <p:sp>
          <p:nvSpPr>
            <p:cNvPr id="13" name="Freeform 13" descr="preencoded.png"/>
            <p:cNvSpPr/>
            <p:nvPr/>
          </p:nvSpPr>
          <p:spPr>
            <a:xfrm>
              <a:off x="0" y="0"/>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7"/>
              <a:stretch>
                <a:fillRect/>
              </a:stretch>
            </a:blipFill>
          </p:spPr>
        </p:sp>
      </p:grpSp>
      <p:grpSp>
        <p:nvGrpSpPr>
          <p:cNvPr id="14" name="Group 14"/>
          <p:cNvGrpSpPr>
            <a:grpSpLocks noChangeAspect="1"/>
          </p:cNvGrpSpPr>
          <p:nvPr/>
        </p:nvGrpSpPr>
        <p:grpSpPr>
          <a:xfrm>
            <a:off x="9336881" y="6266409"/>
            <a:ext cx="771525" cy="771525"/>
            <a:chOff x="0" y="0"/>
            <a:chExt cx="1028700" cy="1028700"/>
          </a:xfrm>
        </p:grpSpPr>
        <p:sp>
          <p:nvSpPr>
            <p:cNvPr id="15" name="Freeform 15" descr="preencoded.png"/>
            <p:cNvSpPr/>
            <p:nvPr/>
          </p:nvSpPr>
          <p:spPr>
            <a:xfrm>
              <a:off x="0" y="0"/>
              <a:ext cx="1028700" cy="1028700"/>
            </a:xfrm>
            <a:custGeom>
              <a:avLst/>
              <a:gdLst/>
              <a:ahLst/>
              <a:cxnLst/>
              <a:rect l="l" t="t" r="r" b="b"/>
              <a:pathLst>
                <a:path w="1028700" h="1028700">
                  <a:moveTo>
                    <a:pt x="0" y="0"/>
                  </a:moveTo>
                  <a:lnTo>
                    <a:pt x="1028700" y="0"/>
                  </a:lnTo>
                  <a:lnTo>
                    <a:pt x="1028700" y="1028700"/>
                  </a:lnTo>
                  <a:lnTo>
                    <a:pt x="0" y="1028700"/>
                  </a:lnTo>
                  <a:lnTo>
                    <a:pt x="0" y="0"/>
                  </a:lnTo>
                  <a:close/>
                </a:path>
              </a:pathLst>
            </a:custGeom>
            <a:blipFill>
              <a:blip r:embed="rId8"/>
              <a:stretch>
                <a:fillRect/>
              </a:stretch>
            </a:blipFill>
          </p:spPr>
        </p:sp>
      </p:grpSp>
      <p:sp>
        <p:nvSpPr>
          <p:cNvPr id="16" name="TextBox 16"/>
          <p:cNvSpPr txBox="1"/>
          <p:nvPr/>
        </p:nvSpPr>
        <p:spPr>
          <a:xfrm>
            <a:off x="1080046" y="730449"/>
            <a:ext cx="12602616" cy="91440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Purpose of JSON-to-Tabular-Converter</a:t>
            </a:r>
          </a:p>
        </p:txBody>
      </p:sp>
      <p:sp>
        <p:nvSpPr>
          <p:cNvPr id="17" name="TextBox 17"/>
          <p:cNvSpPr txBox="1"/>
          <p:nvPr/>
        </p:nvSpPr>
        <p:spPr>
          <a:xfrm>
            <a:off x="2237334" y="2802136"/>
            <a:ext cx="4080570" cy="457200"/>
          </a:xfrm>
          <a:prstGeom prst="rect">
            <a:avLst/>
          </a:prstGeom>
        </p:spPr>
        <p:txBody>
          <a:bodyPr lIns="0" tIns="0" rIns="0" bIns="0" rtlCol="0" anchor="t">
            <a:spAutoFit/>
          </a:bodyPr>
          <a:lstStyle/>
          <a:p>
            <a:pPr algn="l">
              <a:lnSpc>
                <a:spcPts val="3374"/>
              </a:lnSpc>
            </a:pPr>
            <a:r>
              <a:rPr lang="en-US" sz="2687" b="1">
                <a:solidFill>
                  <a:srgbClr val="E0E4E6"/>
                </a:solidFill>
                <a:latin typeface="Arimo Bold"/>
                <a:ea typeface="Arimo Bold"/>
                <a:cs typeface="Arimo Bold"/>
                <a:sym typeface="Arimo Bold"/>
              </a:rPr>
              <a:t>Address Data Complexity</a:t>
            </a:r>
          </a:p>
        </p:txBody>
      </p:sp>
      <p:sp>
        <p:nvSpPr>
          <p:cNvPr id="18" name="TextBox 18"/>
          <p:cNvSpPr txBox="1"/>
          <p:nvPr/>
        </p:nvSpPr>
        <p:spPr>
          <a:xfrm>
            <a:off x="2237334" y="3908672"/>
            <a:ext cx="6713785" cy="1586210"/>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Tackles the inherent challenges of analyzing deeply nested JSON data structures, making them accessible.</a:t>
            </a:r>
          </a:p>
        </p:txBody>
      </p:sp>
      <p:sp>
        <p:nvSpPr>
          <p:cNvPr id="19" name="TextBox 19"/>
          <p:cNvSpPr txBox="1"/>
          <p:nvPr/>
        </p:nvSpPr>
        <p:spPr>
          <a:xfrm>
            <a:off x="10494169" y="2802136"/>
            <a:ext cx="4669036" cy="457200"/>
          </a:xfrm>
          <a:prstGeom prst="rect">
            <a:avLst/>
          </a:prstGeom>
        </p:spPr>
        <p:txBody>
          <a:bodyPr lIns="0" tIns="0" rIns="0" bIns="0" rtlCol="0" anchor="t">
            <a:spAutoFit/>
          </a:bodyPr>
          <a:lstStyle/>
          <a:p>
            <a:pPr algn="l">
              <a:lnSpc>
                <a:spcPts val="3374"/>
              </a:lnSpc>
            </a:pPr>
            <a:r>
              <a:rPr lang="en-US" sz="2687" b="1">
                <a:solidFill>
                  <a:srgbClr val="E0E4E6"/>
                </a:solidFill>
                <a:latin typeface="Arimo Bold"/>
                <a:ea typeface="Arimo Bold"/>
                <a:cs typeface="Arimo Bold"/>
                <a:sym typeface="Arimo Bold"/>
              </a:rPr>
              <a:t>Enable Quick Transformation</a:t>
            </a:r>
          </a:p>
        </p:txBody>
      </p:sp>
      <p:sp>
        <p:nvSpPr>
          <p:cNvPr id="20" name="TextBox 20"/>
          <p:cNvSpPr txBox="1"/>
          <p:nvPr/>
        </p:nvSpPr>
        <p:spPr>
          <a:xfrm>
            <a:off x="10494169" y="3908672"/>
            <a:ext cx="6713785" cy="1092399"/>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Facilitates rapid conversion to tabular formats like CSV and Pandas DataFrames for immediate use.</a:t>
            </a:r>
          </a:p>
        </p:txBody>
      </p:sp>
      <p:sp>
        <p:nvSpPr>
          <p:cNvPr id="21" name="TextBox 21"/>
          <p:cNvSpPr txBox="1"/>
          <p:nvPr/>
        </p:nvSpPr>
        <p:spPr>
          <a:xfrm>
            <a:off x="2237334" y="6421041"/>
            <a:ext cx="3429000" cy="457200"/>
          </a:xfrm>
          <a:prstGeom prst="rect">
            <a:avLst/>
          </a:prstGeom>
        </p:spPr>
        <p:txBody>
          <a:bodyPr lIns="0" tIns="0" rIns="0" bIns="0" rtlCol="0" anchor="t">
            <a:spAutoFit/>
          </a:bodyPr>
          <a:lstStyle/>
          <a:p>
            <a:pPr algn="l">
              <a:lnSpc>
                <a:spcPts val="3374"/>
              </a:lnSpc>
            </a:pPr>
            <a:r>
              <a:rPr lang="en-US" sz="2687" b="1">
                <a:solidFill>
                  <a:srgbClr val="E0E4E6"/>
                </a:solidFill>
                <a:latin typeface="Arimo Bold"/>
                <a:ea typeface="Arimo Bold"/>
                <a:cs typeface="Arimo Bold"/>
                <a:sym typeface="Arimo Bold"/>
              </a:rPr>
              <a:t>Facilitate Analysis</a:t>
            </a:r>
          </a:p>
        </p:txBody>
      </p:sp>
      <p:sp>
        <p:nvSpPr>
          <p:cNvPr id="22" name="TextBox 22"/>
          <p:cNvSpPr txBox="1"/>
          <p:nvPr/>
        </p:nvSpPr>
        <p:spPr>
          <a:xfrm>
            <a:off x="2237334" y="6958607"/>
            <a:ext cx="6713785" cy="1586210"/>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Streamlines exploratory data analysis and reporting, turning raw data into actionable insights.</a:t>
            </a:r>
          </a:p>
        </p:txBody>
      </p:sp>
      <p:sp>
        <p:nvSpPr>
          <p:cNvPr id="23" name="TextBox 23"/>
          <p:cNvSpPr txBox="1"/>
          <p:nvPr/>
        </p:nvSpPr>
        <p:spPr>
          <a:xfrm>
            <a:off x="10494169" y="6421041"/>
            <a:ext cx="3429000" cy="457200"/>
          </a:xfrm>
          <a:prstGeom prst="rect">
            <a:avLst/>
          </a:prstGeom>
        </p:spPr>
        <p:txBody>
          <a:bodyPr lIns="0" tIns="0" rIns="0" bIns="0" rtlCol="0" anchor="t">
            <a:spAutoFit/>
          </a:bodyPr>
          <a:lstStyle/>
          <a:p>
            <a:pPr algn="l">
              <a:lnSpc>
                <a:spcPts val="3374"/>
              </a:lnSpc>
            </a:pPr>
            <a:r>
              <a:rPr lang="en-US" sz="2687" b="1">
                <a:solidFill>
                  <a:srgbClr val="E0E4E6"/>
                </a:solidFill>
                <a:latin typeface="Arimo Bold"/>
                <a:ea typeface="Arimo Bold"/>
                <a:cs typeface="Arimo Bold"/>
                <a:sym typeface="Arimo Bold"/>
              </a:rPr>
              <a:t>Bridge Tooling Gaps</a:t>
            </a:r>
          </a:p>
        </p:txBody>
      </p:sp>
      <p:sp>
        <p:nvSpPr>
          <p:cNvPr id="24" name="TextBox 24"/>
          <p:cNvSpPr txBox="1"/>
          <p:nvPr/>
        </p:nvSpPr>
        <p:spPr>
          <a:xfrm>
            <a:off x="10494169" y="6958607"/>
            <a:ext cx="6713785" cy="1092399"/>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Connects JSON data from APIs with traditional spreadsheet tools, enhancing workflow efficiency.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sp>
        <p:nvSpPr>
          <p:cNvPr id="8" name="TextBox 8"/>
          <p:cNvSpPr txBox="1"/>
          <p:nvPr/>
        </p:nvSpPr>
        <p:spPr>
          <a:xfrm>
            <a:off x="1080046" y="1490365"/>
            <a:ext cx="7820620" cy="91440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Main Features Overview</a:t>
            </a:r>
          </a:p>
        </p:txBody>
      </p:sp>
      <p:sp>
        <p:nvSpPr>
          <p:cNvPr id="9" name="TextBox 9"/>
          <p:cNvSpPr txBox="1"/>
          <p:nvPr/>
        </p:nvSpPr>
        <p:spPr>
          <a:xfrm>
            <a:off x="1080046" y="3147566"/>
            <a:ext cx="3719959" cy="457200"/>
          </a:xfrm>
          <a:prstGeom prst="rect">
            <a:avLst/>
          </a:prstGeom>
        </p:spPr>
        <p:txBody>
          <a:bodyPr lIns="0" tIns="0" rIns="0" bIns="0" rtlCol="0" anchor="t">
            <a:spAutoFit/>
          </a:bodyPr>
          <a:lstStyle/>
          <a:p>
            <a:pPr algn="l">
              <a:lnSpc>
                <a:spcPts val="3374"/>
              </a:lnSpc>
            </a:pPr>
            <a:r>
              <a:rPr lang="en-US" sz="2687" b="1">
                <a:solidFill>
                  <a:srgbClr val="F0FCFF"/>
                </a:solidFill>
                <a:latin typeface="Arimo Bold"/>
                <a:ea typeface="Arimo Bold"/>
                <a:cs typeface="Arimo Bold"/>
                <a:sym typeface="Arimo Bold"/>
              </a:rPr>
              <a:t>User-Friendly Interface</a:t>
            </a:r>
          </a:p>
        </p:txBody>
      </p:sp>
      <p:sp>
        <p:nvSpPr>
          <p:cNvPr id="10" name="TextBox 10"/>
          <p:cNvSpPr txBox="1"/>
          <p:nvPr/>
        </p:nvSpPr>
        <p:spPr>
          <a:xfrm>
            <a:off x="1080046" y="3808511"/>
            <a:ext cx="7687567"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Graphical User Interface (GUI) for intuitive file selection and conversion.</a:t>
            </a:r>
          </a:p>
        </p:txBody>
      </p:sp>
      <p:sp>
        <p:nvSpPr>
          <p:cNvPr id="11" name="TextBox 11"/>
          <p:cNvSpPr txBox="1"/>
          <p:nvPr/>
        </p:nvSpPr>
        <p:spPr>
          <a:xfrm>
            <a:off x="1080046" y="4904035"/>
            <a:ext cx="7687567"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Simplifies the process for users of all technical levels.</a:t>
            </a:r>
          </a:p>
        </p:txBody>
      </p:sp>
      <p:sp>
        <p:nvSpPr>
          <p:cNvPr id="12" name="TextBox 12"/>
          <p:cNvSpPr txBox="1"/>
          <p:nvPr/>
        </p:nvSpPr>
        <p:spPr>
          <a:xfrm>
            <a:off x="1080046" y="5782567"/>
            <a:ext cx="4112270" cy="457200"/>
          </a:xfrm>
          <a:prstGeom prst="rect">
            <a:avLst/>
          </a:prstGeom>
        </p:spPr>
        <p:txBody>
          <a:bodyPr lIns="0" tIns="0" rIns="0" bIns="0" rtlCol="0" anchor="t">
            <a:spAutoFit/>
          </a:bodyPr>
          <a:lstStyle/>
          <a:p>
            <a:pPr algn="l">
              <a:lnSpc>
                <a:spcPts val="3374"/>
              </a:lnSpc>
            </a:pPr>
            <a:r>
              <a:rPr lang="en-US" sz="2687" b="1">
                <a:solidFill>
                  <a:srgbClr val="F0FCFF"/>
                </a:solidFill>
                <a:latin typeface="Arimo Bold"/>
                <a:ea typeface="Arimo Bold"/>
                <a:cs typeface="Arimo Bold"/>
                <a:sym typeface="Arimo Bold"/>
              </a:rPr>
              <a:t>Advanced JSON Handling</a:t>
            </a:r>
          </a:p>
        </p:txBody>
      </p:sp>
      <p:sp>
        <p:nvSpPr>
          <p:cNvPr id="13" name="TextBox 13"/>
          <p:cNvSpPr txBox="1"/>
          <p:nvPr/>
        </p:nvSpPr>
        <p:spPr>
          <a:xfrm>
            <a:off x="1080046" y="6628805"/>
            <a:ext cx="7687567"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Intelligently flattens deeply nested JSON structures.</a:t>
            </a:r>
          </a:p>
        </p:txBody>
      </p:sp>
      <p:sp>
        <p:nvSpPr>
          <p:cNvPr id="14" name="TextBox 14"/>
          <p:cNvSpPr txBox="1"/>
          <p:nvPr/>
        </p:nvSpPr>
        <p:spPr>
          <a:xfrm>
            <a:off x="1080046" y="7242125"/>
            <a:ext cx="7687567"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Preserves data integrity while optimizing for tabular display.</a:t>
            </a:r>
          </a:p>
        </p:txBody>
      </p:sp>
      <p:sp>
        <p:nvSpPr>
          <p:cNvPr id="15" name="TextBox 15"/>
          <p:cNvSpPr txBox="1"/>
          <p:nvPr/>
        </p:nvSpPr>
        <p:spPr>
          <a:xfrm>
            <a:off x="9529911" y="3147566"/>
            <a:ext cx="3429000" cy="457200"/>
          </a:xfrm>
          <a:prstGeom prst="rect">
            <a:avLst/>
          </a:prstGeom>
        </p:spPr>
        <p:txBody>
          <a:bodyPr lIns="0" tIns="0" rIns="0" bIns="0" rtlCol="0" anchor="t">
            <a:spAutoFit/>
          </a:bodyPr>
          <a:lstStyle/>
          <a:p>
            <a:pPr algn="l">
              <a:lnSpc>
                <a:spcPts val="3374"/>
              </a:lnSpc>
            </a:pPr>
            <a:r>
              <a:rPr lang="en-US" sz="2687" b="1">
                <a:solidFill>
                  <a:srgbClr val="F0FCFF"/>
                </a:solidFill>
                <a:latin typeface="Arimo Bold"/>
                <a:ea typeface="Arimo Bold"/>
                <a:cs typeface="Arimo Bold"/>
                <a:sym typeface="Arimo Bold"/>
              </a:rPr>
              <a:t>Seamless Export</a:t>
            </a:r>
          </a:p>
        </p:txBody>
      </p:sp>
      <p:sp>
        <p:nvSpPr>
          <p:cNvPr id="16" name="TextBox 16"/>
          <p:cNvSpPr txBox="1"/>
          <p:nvPr/>
        </p:nvSpPr>
        <p:spPr>
          <a:xfrm>
            <a:off x="9529911" y="3808511"/>
            <a:ext cx="7687567"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Exports clean, flat CSV files, ready for immediate analysis.</a:t>
            </a:r>
          </a:p>
        </p:txBody>
      </p:sp>
      <p:sp>
        <p:nvSpPr>
          <p:cNvPr id="17" name="TextBox 17"/>
          <p:cNvSpPr txBox="1"/>
          <p:nvPr/>
        </p:nvSpPr>
        <p:spPr>
          <a:xfrm>
            <a:off x="9529911" y="4904035"/>
            <a:ext cx="7687567"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Ensures broad compatibility with various data analysis tools.</a:t>
            </a:r>
          </a:p>
        </p:txBody>
      </p:sp>
      <p:sp>
        <p:nvSpPr>
          <p:cNvPr id="18" name="TextBox 18"/>
          <p:cNvSpPr txBox="1"/>
          <p:nvPr/>
        </p:nvSpPr>
        <p:spPr>
          <a:xfrm>
            <a:off x="9529911" y="6276380"/>
            <a:ext cx="3429000" cy="457200"/>
          </a:xfrm>
          <a:prstGeom prst="rect">
            <a:avLst/>
          </a:prstGeom>
        </p:spPr>
        <p:txBody>
          <a:bodyPr lIns="0" tIns="0" rIns="0" bIns="0" rtlCol="0" anchor="t">
            <a:spAutoFit/>
          </a:bodyPr>
          <a:lstStyle/>
          <a:p>
            <a:pPr algn="l">
              <a:lnSpc>
                <a:spcPts val="3374"/>
              </a:lnSpc>
            </a:pPr>
            <a:r>
              <a:rPr lang="en-US" sz="2687" b="1">
                <a:solidFill>
                  <a:srgbClr val="F0FCFF"/>
                </a:solidFill>
                <a:latin typeface="Arimo Bold"/>
                <a:ea typeface="Arimo Bold"/>
                <a:cs typeface="Arimo Bold"/>
                <a:sym typeface="Arimo Bold"/>
              </a:rPr>
              <a:t>Efficient Processing</a:t>
            </a:r>
          </a:p>
        </p:txBody>
      </p:sp>
      <p:sp>
        <p:nvSpPr>
          <p:cNvPr id="19" name="TextBox 19"/>
          <p:cNvSpPr txBox="1"/>
          <p:nvPr/>
        </p:nvSpPr>
        <p:spPr>
          <a:xfrm>
            <a:off x="9529911" y="6937325"/>
            <a:ext cx="7687567" cy="1092399"/>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Supports batch processing for converting multiple JSON files simultaneously.</a:t>
            </a:r>
          </a:p>
        </p:txBody>
      </p:sp>
      <p:sp>
        <p:nvSpPr>
          <p:cNvPr id="20" name="TextBox 20"/>
          <p:cNvSpPr txBox="1"/>
          <p:nvPr/>
        </p:nvSpPr>
        <p:spPr>
          <a:xfrm>
            <a:off x="9529911" y="8032849"/>
            <a:ext cx="7687567" cy="598586"/>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0E4E6"/>
                </a:solidFill>
                <a:latin typeface="Barlow"/>
                <a:ea typeface="Barlow"/>
                <a:cs typeface="Barlow"/>
                <a:sym typeface="Barlow"/>
              </a:rPr>
              <a:t>Designed for performance, even with large datasets.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sp>
        <p:nvSpPr>
          <p:cNvPr id="8" name="TextBox 8"/>
          <p:cNvSpPr txBox="1"/>
          <p:nvPr/>
        </p:nvSpPr>
        <p:spPr>
          <a:xfrm>
            <a:off x="745182" y="537865"/>
            <a:ext cx="9445229" cy="638919"/>
          </a:xfrm>
          <a:prstGeom prst="rect">
            <a:avLst/>
          </a:prstGeom>
        </p:spPr>
        <p:txBody>
          <a:bodyPr lIns="0" tIns="0" rIns="0" bIns="0" rtlCol="0" anchor="t">
            <a:spAutoFit/>
          </a:bodyPr>
          <a:lstStyle/>
          <a:p>
            <a:pPr algn="l">
              <a:lnSpc>
                <a:spcPts val="4625"/>
              </a:lnSpc>
            </a:pPr>
            <a:r>
              <a:rPr lang="en-US" sz="3687" b="1">
                <a:solidFill>
                  <a:srgbClr val="F0FCFF"/>
                </a:solidFill>
                <a:latin typeface="Arimo Bold"/>
                <a:ea typeface="Arimo Bold"/>
                <a:cs typeface="Arimo Bold"/>
                <a:sym typeface="Arimo Bold"/>
              </a:rPr>
              <a:t>GUI Support: User Interaction Made Simple</a:t>
            </a:r>
          </a:p>
        </p:txBody>
      </p:sp>
      <p:grpSp>
        <p:nvGrpSpPr>
          <p:cNvPr id="9" name="Group 9"/>
          <p:cNvGrpSpPr>
            <a:grpSpLocks noChangeAspect="1"/>
          </p:cNvGrpSpPr>
          <p:nvPr/>
        </p:nvGrpSpPr>
        <p:grpSpPr>
          <a:xfrm>
            <a:off x="538311" y="2004715"/>
            <a:ext cx="9870728" cy="9870728"/>
            <a:chOff x="0" y="0"/>
            <a:chExt cx="13160970" cy="13160970"/>
          </a:xfrm>
        </p:grpSpPr>
        <p:sp>
          <p:nvSpPr>
            <p:cNvPr id="10" name="Freeform 10" descr="preencoded.png"/>
            <p:cNvSpPr/>
            <p:nvPr/>
          </p:nvSpPr>
          <p:spPr>
            <a:xfrm>
              <a:off x="0" y="0"/>
              <a:ext cx="13161011" cy="13161011"/>
            </a:xfrm>
            <a:custGeom>
              <a:avLst/>
              <a:gdLst/>
              <a:ahLst/>
              <a:cxnLst/>
              <a:rect l="l" t="t" r="r" b="b"/>
              <a:pathLst>
                <a:path w="13161011" h="13161011">
                  <a:moveTo>
                    <a:pt x="0" y="0"/>
                  </a:moveTo>
                  <a:lnTo>
                    <a:pt x="13161011" y="0"/>
                  </a:lnTo>
                  <a:lnTo>
                    <a:pt x="13161011" y="13161011"/>
                  </a:lnTo>
                  <a:lnTo>
                    <a:pt x="0" y="13161011"/>
                  </a:lnTo>
                  <a:lnTo>
                    <a:pt x="0" y="0"/>
                  </a:lnTo>
                  <a:close/>
                </a:path>
              </a:pathLst>
            </a:custGeom>
            <a:blipFill>
              <a:blip r:embed="rId5"/>
              <a:stretch>
                <a:fillRect/>
              </a:stretch>
            </a:blipFill>
          </p:spPr>
        </p:sp>
      </p:grpSp>
      <p:sp>
        <p:nvSpPr>
          <p:cNvPr id="11" name="TextBox 11"/>
          <p:cNvSpPr txBox="1"/>
          <p:nvPr/>
        </p:nvSpPr>
        <p:spPr>
          <a:xfrm>
            <a:off x="11144845" y="1670894"/>
            <a:ext cx="2365772" cy="333821"/>
          </a:xfrm>
          <a:prstGeom prst="rect">
            <a:avLst/>
          </a:prstGeom>
        </p:spPr>
        <p:txBody>
          <a:bodyPr lIns="0" tIns="0" rIns="0" bIns="0" rtlCol="0" anchor="t">
            <a:spAutoFit/>
          </a:bodyPr>
          <a:lstStyle/>
          <a:p>
            <a:pPr algn="l">
              <a:lnSpc>
                <a:spcPts val="2312"/>
              </a:lnSpc>
            </a:pPr>
            <a:r>
              <a:rPr lang="en-US" sz="1812" b="1">
                <a:solidFill>
                  <a:srgbClr val="F0FCFF"/>
                </a:solidFill>
                <a:latin typeface="Arimo Bold"/>
                <a:ea typeface="Arimo Bold"/>
                <a:cs typeface="Arimo Bold"/>
                <a:sym typeface="Arimo Bold"/>
              </a:rPr>
              <a:t>Intuitive Design</a:t>
            </a:r>
          </a:p>
        </p:txBody>
      </p:sp>
      <p:sp>
        <p:nvSpPr>
          <p:cNvPr id="12" name="TextBox 12"/>
          <p:cNvSpPr txBox="1"/>
          <p:nvPr/>
        </p:nvSpPr>
        <p:spPr>
          <a:xfrm>
            <a:off x="11144845" y="2150864"/>
            <a:ext cx="6407349" cy="748010"/>
          </a:xfrm>
          <a:prstGeom prst="rect">
            <a:avLst/>
          </a:prstGeom>
        </p:spPr>
        <p:txBody>
          <a:bodyPr lIns="0" tIns="0" rIns="0" bIns="0" rtlCol="0" anchor="t">
            <a:spAutoFit/>
          </a:bodyPr>
          <a:lstStyle/>
          <a:p>
            <a:pPr algn="l">
              <a:lnSpc>
                <a:spcPts val="2625"/>
              </a:lnSpc>
            </a:pPr>
            <a:r>
              <a:rPr lang="en-US" sz="1625">
                <a:solidFill>
                  <a:srgbClr val="E0E4E6"/>
                </a:solidFill>
                <a:latin typeface="Barlow"/>
                <a:ea typeface="Barlow"/>
                <a:cs typeface="Barlow"/>
                <a:sym typeface="Barlow"/>
              </a:rPr>
              <a:t>The GUI provides an easy-to-navigate window for loading JSON files and initiating conversions with a single click.</a:t>
            </a:r>
          </a:p>
        </p:txBody>
      </p:sp>
      <p:sp>
        <p:nvSpPr>
          <p:cNvPr id="13" name="TextBox 13"/>
          <p:cNvSpPr txBox="1"/>
          <p:nvPr/>
        </p:nvSpPr>
        <p:spPr>
          <a:xfrm>
            <a:off x="11144845" y="3073599"/>
            <a:ext cx="2365772" cy="333821"/>
          </a:xfrm>
          <a:prstGeom prst="rect">
            <a:avLst/>
          </a:prstGeom>
        </p:spPr>
        <p:txBody>
          <a:bodyPr lIns="0" tIns="0" rIns="0" bIns="0" rtlCol="0" anchor="t">
            <a:spAutoFit/>
          </a:bodyPr>
          <a:lstStyle/>
          <a:p>
            <a:pPr algn="l">
              <a:lnSpc>
                <a:spcPts val="2312"/>
              </a:lnSpc>
            </a:pPr>
            <a:r>
              <a:rPr lang="en-US" sz="1812" b="1">
                <a:solidFill>
                  <a:srgbClr val="F0FCFF"/>
                </a:solidFill>
                <a:latin typeface="Arimo Bold"/>
                <a:ea typeface="Arimo Bold"/>
                <a:cs typeface="Arimo Bold"/>
                <a:sym typeface="Arimo Bold"/>
              </a:rPr>
              <a:t>Visual Feedback</a:t>
            </a:r>
          </a:p>
        </p:txBody>
      </p:sp>
      <p:sp>
        <p:nvSpPr>
          <p:cNvPr id="14" name="TextBox 14"/>
          <p:cNvSpPr txBox="1"/>
          <p:nvPr/>
        </p:nvSpPr>
        <p:spPr>
          <a:xfrm>
            <a:off x="11144845" y="3553569"/>
            <a:ext cx="6407349" cy="748010"/>
          </a:xfrm>
          <a:prstGeom prst="rect">
            <a:avLst/>
          </a:prstGeom>
        </p:spPr>
        <p:txBody>
          <a:bodyPr lIns="0" tIns="0" rIns="0" bIns="0" rtlCol="0" anchor="t">
            <a:spAutoFit/>
          </a:bodyPr>
          <a:lstStyle/>
          <a:p>
            <a:pPr algn="l">
              <a:lnSpc>
                <a:spcPts val="2625"/>
              </a:lnSpc>
            </a:pPr>
            <a:r>
              <a:rPr lang="en-US" sz="1625">
                <a:solidFill>
                  <a:srgbClr val="E0E4E6"/>
                </a:solidFill>
                <a:latin typeface="Barlow"/>
                <a:ea typeface="Barlow"/>
                <a:cs typeface="Barlow"/>
                <a:sym typeface="Barlow"/>
              </a:rPr>
              <a:t>Users receive real-time progress updates, ensuring transparency throughout the conversion process.</a:t>
            </a:r>
          </a:p>
        </p:txBody>
      </p:sp>
      <p:sp>
        <p:nvSpPr>
          <p:cNvPr id="15" name="TextBox 15"/>
          <p:cNvSpPr txBox="1"/>
          <p:nvPr/>
        </p:nvSpPr>
        <p:spPr>
          <a:xfrm>
            <a:off x="11144845" y="4476304"/>
            <a:ext cx="2543175" cy="333821"/>
          </a:xfrm>
          <a:prstGeom prst="rect">
            <a:avLst/>
          </a:prstGeom>
        </p:spPr>
        <p:txBody>
          <a:bodyPr lIns="0" tIns="0" rIns="0" bIns="0" rtlCol="0" anchor="t">
            <a:spAutoFit/>
          </a:bodyPr>
          <a:lstStyle/>
          <a:p>
            <a:pPr algn="l">
              <a:lnSpc>
                <a:spcPts val="2312"/>
              </a:lnSpc>
            </a:pPr>
            <a:r>
              <a:rPr lang="en-US" sz="1812" b="1">
                <a:solidFill>
                  <a:srgbClr val="F0FCFF"/>
                </a:solidFill>
                <a:latin typeface="Arimo Bold"/>
                <a:ea typeface="Arimo Bold"/>
                <a:cs typeface="Arimo Bold"/>
                <a:sym typeface="Arimo Bold"/>
              </a:rPr>
              <a:t>Customization Options</a:t>
            </a:r>
          </a:p>
        </p:txBody>
      </p:sp>
      <p:sp>
        <p:nvSpPr>
          <p:cNvPr id="16" name="TextBox 16"/>
          <p:cNvSpPr txBox="1"/>
          <p:nvPr/>
        </p:nvSpPr>
        <p:spPr>
          <a:xfrm>
            <a:off x="11144845" y="4956274"/>
            <a:ext cx="6407349" cy="748010"/>
          </a:xfrm>
          <a:prstGeom prst="rect">
            <a:avLst/>
          </a:prstGeom>
        </p:spPr>
        <p:txBody>
          <a:bodyPr lIns="0" tIns="0" rIns="0" bIns="0" rtlCol="0" anchor="t">
            <a:spAutoFit/>
          </a:bodyPr>
          <a:lstStyle/>
          <a:p>
            <a:pPr algn="l">
              <a:lnSpc>
                <a:spcPts val="2625"/>
              </a:lnSpc>
            </a:pPr>
            <a:r>
              <a:rPr lang="en-US" sz="1625">
                <a:solidFill>
                  <a:srgbClr val="E0E4E6"/>
                </a:solidFill>
                <a:latin typeface="Barlow"/>
                <a:ea typeface="Barlow"/>
                <a:cs typeface="Barlow"/>
                <a:sym typeface="Barlow"/>
              </a:rPr>
              <a:t>Options to adjust flattening depth and specify output locations give users precise control over their data transformation.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grpSp>
        <p:nvGrpSpPr>
          <p:cNvPr id="8" name="Group 8"/>
          <p:cNvGrpSpPr>
            <a:grpSpLocks noChangeAspect="1"/>
          </p:cNvGrpSpPr>
          <p:nvPr/>
        </p:nvGrpSpPr>
        <p:grpSpPr>
          <a:xfrm>
            <a:off x="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5"/>
              <a:stretch>
                <a:fillRect/>
              </a:stretch>
            </a:blipFill>
          </p:spPr>
        </p:sp>
      </p:grpSp>
      <p:sp>
        <p:nvSpPr>
          <p:cNvPr id="10" name="TextBox 10"/>
          <p:cNvSpPr txBox="1"/>
          <p:nvPr/>
        </p:nvSpPr>
        <p:spPr>
          <a:xfrm>
            <a:off x="7938046" y="2516237"/>
            <a:ext cx="9269909" cy="177165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Nested JSON Conversion Explained</a:t>
            </a:r>
          </a:p>
        </p:txBody>
      </p:sp>
      <p:sp>
        <p:nvSpPr>
          <p:cNvPr id="11" name="TextBox 11"/>
          <p:cNvSpPr txBox="1"/>
          <p:nvPr/>
        </p:nvSpPr>
        <p:spPr>
          <a:xfrm>
            <a:off x="7938046" y="4645967"/>
            <a:ext cx="9269909" cy="3067645"/>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The converter intelligently flattens complex JSON structures by recursively transforming nested dictionaries and arrays into distinct columns. It employs a clear key path naming convention (e.g., "location.city") to maintain data context and readability. This process leverages powerful Python libraries like json and pandas.json_normalize.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sp>
        <p:nvSpPr>
          <p:cNvPr id="8" name="TextBox 8"/>
          <p:cNvSpPr txBox="1"/>
          <p:nvPr/>
        </p:nvSpPr>
        <p:spPr>
          <a:xfrm>
            <a:off x="1080046" y="1795314"/>
            <a:ext cx="7999214" cy="914400"/>
          </a:xfrm>
          <a:prstGeom prst="rect">
            <a:avLst/>
          </a:prstGeom>
        </p:spPr>
        <p:txBody>
          <a:bodyPr lIns="0" tIns="0" rIns="0" bIns="0" rtlCol="0" anchor="t">
            <a:spAutoFit/>
          </a:bodyPr>
          <a:lstStyle/>
          <a:p>
            <a:pPr algn="l">
              <a:lnSpc>
                <a:spcPts val="6749"/>
              </a:lnSpc>
            </a:pPr>
            <a:r>
              <a:rPr lang="en-US" sz="5374" b="1">
                <a:solidFill>
                  <a:srgbClr val="F0FCFF"/>
                </a:solidFill>
                <a:latin typeface="Arimo Bold"/>
                <a:ea typeface="Arimo Bold"/>
                <a:cs typeface="Arimo Bold"/>
                <a:sym typeface="Arimo Bold"/>
              </a:rPr>
              <a:t>CSV Export Functionality</a:t>
            </a:r>
          </a:p>
        </p:txBody>
      </p:sp>
      <p:sp>
        <p:nvSpPr>
          <p:cNvPr id="9" name="TextBox 9"/>
          <p:cNvSpPr txBox="1"/>
          <p:nvPr/>
        </p:nvSpPr>
        <p:spPr>
          <a:xfrm>
            <a:off x="1080046" y="3222129"/>
            <a:ext cx="16127909" cy="1586210"/>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The processed data is converted into a standard CSV format, ensuring seamless integration with popular analysis tools such as Microsoft Excel, Google Sheets, and various Business Intelligence (BI) platforms. The converter also features efficient streaming support to handle large files without compromising performance.</a:t>
            </a:r>
          </a:p>
        </p:txBody>
      </p:sp>
      <p:grpSp>
        <p:nvGrpSpPr>
          <p:cNvPr id="10" name="Group 10"/>
          <p:cNvGrpSpPr/>
          <p:nvPr/>
        </p:nvGrpSpPr>
        <p:grpSpPr>
          <a:xfrm>
            <a:off x="1080046" y="5155406"/>
            <a:ext cx="16127909" cy="2438102"/>
            <a:chOff x="0" y="0"/>
            <a:chExt cx="21503878" cy="3250803"/>
          </a:xfrm>
        </p:grpSpPr>
        <p:sp>
          <p:nvSpPr>
            <p:cNvPr id="11" name="Freeform 11"/>
            <p:cNvSpPr/>
            <p:nvPr/>
          </p:nvSpPr>
          <p:spPr>
            <a:xfrm>
              <a:off x="0" y="0"/>
              <a:ext cx="21503894" cy="3250819"/>
            </a:xfrm>
            <a:custGeom>
              <a:avLst/>
              <a:gdLst/>
              <a:ahLst/>
              <a:cxnLst/>
              <a:rect l="l" t="t" r="r" b="b"/>
              <a:pathLst>
                <a:path w="21503894" h="3250819">
                  <a:moveTo>
                    <a:pt x="0" y="617220"/>
                  </a:moveTo>
                  <a:cubicBezTo>
                    <a:pt x="0" y="276352"/>
                    <a:pt x="276352" y="0"/>
                    <a:pt x="617220" y="0"/>
                  </a:cubicBezTo>
                  <a:lnTo>
                    <a:pt x="20886674" y="0"/>
                  </a:lnTo>
                  <a:cubicBezTo>
                    <a:pt x="21227542" y="0"/>
                    <a:pt x="21503894" y="276352"/>
                    <a:pt x="21503894" y="617220"/>
                  </a:cubicBezTo>
                  <a:lnTo>
                    <a:pt x="21503894" y="2633599"/>
                  </a:lnTo>
                  <a:cubicBezTo>
                    <a:pt x="21503894" y="2974467"/>
                    <a:pt x="21227542" y="3250819"/>
                    <a:pt x="20886674" y="3250819"/>
                  </a:cubicBezTo>
                  <a:lnTo>
                    <a:pt x="617220" y="3250819"/>
                  </a:lnTo>
                  <a:cubicBezTo>
                    <a:pt x="276352" y="3250819"/>
                    <a:pt x="0" y="2974467"/>
                    <a:pt x="0" y="2633599"/>
                  </a:cubicBezTo>
                  <a:close/>
                </a:path>
              </a:pathLst>
            </a:custGeom>
            <a:solidFill>
              <a:srgbClr val="171528"/>
            </a:solidFill>
          </p:spPr>
        </p:sp>
      </p:grpSp>
      <p:grpSp>
        <p:nvGrpSpPr>
          <p:cNvPr id="12" name="Group 12"/>
          <p:cNvGrpSpPr/>
          <p:nvPr/>
        </p:nvGrpSpPr>
        <p:grpSpPr>
          <a:xfrm>
            <a:off x="1064716" y="5155406"/>
            <a:ext cx="16158567" cy="2438102"/>
            <a:chOff x="0" y="0"/>
            <a:chExt cx="21544757" cy="3250803"/>
          </a:xfrm>
        </p:grpSpPr>
        <p:sp>
          <p:nvSpPr>
            <p:cNvPr id="13" name="Freeform 13"/>
            <p:cNvSpPr/>
            <p:nvPr/>
          </p:nvSpPr>
          <p:spPr>
            <a:xfrm>
              <a:off x="0" y="0"/>
              <a:ext cx="21544787" cy="3250819"/>
            </a:xfrm>
            <a:custGeom>
              <a:avLst/>
              <a:gdLst/>
              <a:ahLst/>
              <a:cxnLst/>
              <a:rect l="l" t="t" r="r" b="b"/>
              <a:pathLst>
                <a:path w="21544787" h="3250819">
                  <a:moveTo>
                    <a:pt x="0" y="61722"/>
                  </a:moveTo>
                  <a:cubicBezTo>
                    <a:pt x="0" y="27686"/>
                    <a:pt x="27686" y="0"/>
                    <a:pt x="61722" y="0"/>
                  </a:cubicBezTo>
                  <a:lnTo>
                    <a:pt x="21483065" y="0"/>
                  </a:lnTo>
                  <a:cubicBezTo>
                    <a:pt x="21517102" y="0"/>
                    <a:pt x="21544787" y="27686"/>
                    <a:pt x="21544787" y="61722"/>
                  </a:cubicBezTo>
                  <a:lnTo>
                    <a:pt x="21544787" y="3189097"/>
                  </a:lnTo>
                  <a:cubicBezTo>
                    <a:pt x="21544787" y="3223133"/>
                    <a:pt x="21517102" y="3250819"/>
                    <a:pt x="21483065" y="3250819"/>
                  </a:cubicBezTo>
                  <a:lnTo>
                    <a:pt x="61722" y="3250819"/>
                  </a:lnTo>
                  <a:cubicBezTo>
                    <a:pt x="27686" y="3250819"/>
                    <a:pt x="0" y="3223133"/>
                    <a:pt x="0" y="3189097"/>
                  </a:cubicBezTo>
                  <a:close/>
                </a:path>
              </a:pathLst>
            </a:custGeom>
            <a:solidFill>
              <a:srgbClr val="171528"/>
            </a:solidFill>
          </p:spPr>
        </p:sp>
      </p:grpSp>
      <p:sp>
        <p:nvSpPr>
          <p:cNvPr id="14" name="TextBox 14"/>
          <p:cNvSpPr txBox="1"/>
          <p:nvPr/>
        </p:nvSpPr>
        <p:spPr>
          <a:xfrm>
            <a:off x="1373238" y="5243959"/>
            <a:ext cx="15541526" cy="2118122"/>
          </a:xfrm>
          <a:prstGeom prst="rect">
            <a:avLst/>
          </a:prstGeom>
        </p:spPr>
        <p:txBody>
          <a:bodyPr lIns="0" tIns="0" rIns="0" bIns="0" rtlCol="0" anchor="t">
            <a:spAutoFit/>
          </a:bodyPr>
          <a:lstStyle/>
          <a:p>
            <a:pPr algn="l">
              <a:lnSpc>
                <a:spcPts val="3875"/>
              </a:lnSpc>
            </a:pPr>
            <a:r>
              <a:rPr lang="en-US" sz="2375">
                <a:solidFill>
                  <a:srgbClr val="E0E4E6"/>
                </a:solidFill>
                <a:latin typeface="Consolas"/>
                <a:ea typeface="Consolas"/>
                <a:cs typeface="Consolas"/>
                <a:sym typeface="Consolas"/>
              </a:rPr>
              <a:t>name,address.street,address.city,products.0.id,products.0.nameJohn Doe,123 Main St,Springfield,P001,LaptopJane Smith,456 Oak Ave,Shelbyville,P002,Mouse</a:t>
            </a:r>
          </a:p>
        </p:txBody>
      </p:sp>
      <p:sp>
        <p:nvSpPr>
          <p:cNvPr id="15" name="TextBox 15"/>
          <p:cNvSpPr txBox="1"/>
          <p:nvPr/>
        </p:nvSpPr>
        <p:spPr>
          <a:xfrm>
            <a:off x="1080046" y="7835801"/>
            <a:ext cx="16127909" cy="598586"/>
          </a:xfrm>
          <a:prstGeom prst="rect">
            <a:avLst/>
          </a:prstGeom>
        </p:spPr>
        <p:txBody>
          <a:bodyPr lIns="0" tIns="0" rIns="0" bIns="0" rtlCol="0" anchor="t">
            <a:spAutoFit/>
          </a:bodyPr>
          <a:lstStyle/>
          <a:p>
            <a:pPr algn="l">
              <a:lnSpc>
                <a:spcPts val="3875"/>
              </a:lnSpc>
            </a:pPr>
            <a:r>
              <a:rPr lang="en-US" sz="2375">
                <a:solidFill>
                  <a:srgbClr val="E0E4E6"/>
                </a:solidFill>
                <a:latin typeface="Barlow"/>
                <a:ea typeface="Barlow"/>
                <a:cs typeface="Barlow"/>
                <a:sym typeface="Barlow"/>
              </a:rPr>
              <a:t>The CSV output is clean and readily consumable, eliminating the need for manual data cleaning or restructuring.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sp>
        <p:nvSpPr>
          <p:cNvPr id="8" name="TextBox 8"/>
          <p:cNvSpPr txBox="1"/>
          <p:nvPr/>
        </p:nvSpPr>
        <p:spPr>
          <a:xfrm>
            <a:off x="1075135" y="797124"/>
            <a:ext cx="7335888" cy="900856"/>
          </a:xfrm>
          <a:prstGeom prst="rect">
            <a:avLst/>
          </a:prstGeom>
        </p:spPr>
        <p:txBody>
          <a:bodyPr lIns="0" tIns="0" rIns="0" bIns="0" rtlCol="0" anchor="t">
            <a:spAutoFit/>
          </a:bodyPr>
          <a:lstStyle/>
          <a:p>
            <a:pPr algn="l">
              <a:lnSpc>
                <a:spcPts val="6687"/>
              </a:lnSpc>
            </a:pPr>
            <a:r>
              <a:rPr lang="en-US" sz="5374" b="1">
                <a:solidFill>
                  <a:srgbClr val="F0FCFF"/>
                </a:solidFill>
                <a:latin typeface="Arimo Bold"/>
                <a:ea typeface="Arimo Bold"/>
                <a:cs typeface="Arimo Bold"/>
                <a:sym typeface="Arimo Bold"/>
              </a:rPr>
              <a:t>Key Technologies Used</a:t>
            </a:r>
          </a:p>
        </p:txBody>
      </p:sp>
      <p:grpSp>
        <p:nvGrpSpPr>
          <p:cNvPr id="9" name="Group 9"/>
          <p:cNvGrpSpPr/>
          <p:nvPr/>
        </p:nvGrpSpPr>
        <p:grpSpPr>
          <a:xfrm>
            <a:off x="1075135" y="2773115"/>
            <a:ext cx="7915275" cy="2706886"/>
            <a:chOff x="0" y="0"/>
            <a:chExt cx="10553700" cy="3609182"/>
          </a:xfrm>
        </p:grpSpPr>
        <p:sp>
          <p:nvSpPr>
            <p:cNvPr id="10" name="Freeform 10"/>
            <p:cNvSpPr/>
            <p:nvPr/>
          </p:nvSpPr>
          <p:spPr>
            <a:xfrm>
              <a:off x="0" y="0"/>
              <a:ext cx="10553700" cy="3609213"/>
            </a:xfrm>
            <a:custGeom>
              <a:avLst/>
              <a:gdLst/>
              <a:ahLst/>
              <a:cxnLst/>
              <a:rect l="l" t="t" r="r" b="b"/>
              <a:pathLst>
                <a:path w="10553700" h="3609213">
                  <a:moveTo>
                    <a:pt x="0" y="243840"/>
                  </a:moveTo>
                  <a:cubicBezTo>
                    <a:pt x="0" y="109220"/>
                    <a:pt x="109220" y="0"/>
                    <a:pt x="243840" y="0"/>
                  </a:cubicBezTo>
                  <a:lnTo>
                    <a:pt x="10309860" y="0"/>
                  </a:lnTo>
                  <a:cubicBezTo>
                    <a:pt x="10444480" y="0"/>
                    <a:pt x="10553700" y="109220"/>
                    <a:pt x="10553700" y="243840"/>
                  </a:cubicBezTo>
                  <a:lnTo>
                    <a:pt x="10553700" y="3365373"/>
                  </a:lnTo>
                  <a:cubicBezTo>
                    <a:pt x="10553700" y="3499993"/>
                    <a:pt x="10444480" y="3609213"/>
                    <a:pt x="10309860" y="3609213"/>
                  </a:cubicBezTo>
                  <a:lnTo>
                    <a:pt x="243840" y="3609213"/>
                  </a:lnTo>
                  <a:cubicBezTo>
                    <a:pt x="109220" y="3609213"/>
                    <a:pt x="0" y="3499993"/>
                    <a:pt x="0" y="3365373"/>
                  </a:cubicBezTo>
                  <a:close/>
                </a:path>
              </a:pathLst>
            </a:custGeom>
            <a:solidFill>
              <a:srgbClr val="0A081B">
                <a:alpha val="56078"/>
              </a:srgbClr>
            </a:solidFill>
          </p:spPr>
        </p:sp>
      </p:grpSp>
      <p:grpSp>
        <p:nvGrpSpPr>
          <p:cNvPr id="11" name="Group 11"/>
          <p:cNvGrpSpPr/>
          <p:nvPr/>
        </p:nvGrpSpPr>
        <p:grpSpPr>
          <a:xfrm>
            <a:off x="1075135" y="2735015"/>
            <a:ext cx="7915275" cy="152400"/>
            <a:chOff x="0" y="0"/>
            <a:chExt cx="10553700" cy="203200"/>
          </a:xfrm>
        </p:grpSpPr>
        <p:sp>
          <p:nvSpPr>
            <p:cNvPr id="12" name="Freeform 12"/>
            <p:cNvSpPr/>
            <p:nvPr/>
          </p:nvSpPr>
          <p:spPr>
            <a:xfrm>
              <a:off x="0" y="0"/>
              <a:ext cx="10553700" cy="203200"/>
            </a:xfrm>
            <a:custGeom>
              <a:avLst/>
              <a:gdLst/>
              <a:ahLst/>
              <a:cxnLst/>
              <a:rect l="l" t="t" r="r" b="b"/>
              <a:pathLst>
                <a:path w="10553700" h="203200">
                  <a:moveTo>
                    <a:pt x="0" y="101600"/>
                  </a:moveTo>
                  <a:cubicBezTo>
                    <a:pt x="0" y="45466"/>
                    <a:pt x="45466" y="0"/>
                    <a:pt x="101600" y="0"/>
                  </a:cubicBezTo>
                  <a:lnTo>
                    <a:pt x="10452100" y="0"/>
                  </a:lnTo>
                  <a:cubicBezTo>
                    <a:pt x="10508234" y="0"/>
                    <a:pt x="10553700" y="45466"/>
                    <a:pt x="10553700" y="101600"/>
                  </a:cubicBezTo>
                  <a:cubicBezTo>
                    <a:pt x="10553700" y="157734"/>
                    <a:pt x="10508234" y="203200"/>
                    <a:pt x="10452100" y="203200"/>
                  </a:cubicBezTo>
                  <a:lnTo>
                    <a:pt x="101600" y="203200"/>
                  </a:lnTo>
                  <a:cubicBezTo>
                    <a:pt x="45466" y="203200"/>
                    <a:pt x="0" y="157734"/>
                    <a:pt x="0" y="101600"/>
                  </a:cubicBezTo>
                  <a:close/>
                </a:path>
              </a:pathLst>
            </a:custGeom>
            <a:solidFill>
              <a:srgbClr val="16FFBB"/>
            </a:solidFill>
          </p:spPr>
        </p:sp>
      </p:grpSp>
      <p:grpSp>
        <p:nvGrpSpPr>
          <p:cNvPr id="13" name="Group 13"/>
          <p:cNvGrpSpPr/>
          <p:nvPr/>
        </p:nvGrpSpPr>
        <p:grpSpPr>
          <a:xfrm>
            <a:off x="4572000" y="2312342"/>
            <a:ext cx="921544" cy="921544"/>
            <a:chOff x="0" y="0"/>
            <a:chExt cx="1228725" cy="1228725"/>
          </a:xfrm>
        </p:grpSpPr>
        <p:sp>
          <p:nvSpPr>
            <p:cNvPr id="14" name="Freeform 14"/>
            <p:cNvSpPr/>
            <p:nvPr/>
          </p:nvSpPr>
          <p:spPr>
            <a:xfrm>
              <a:off x="0" y="0"/>
              <a:ext cx="1228725" cy="1228725"/>
            </a:xfrm>
            <a:custGeom>
              <a:avLst/>
              <a:gdLst/>
              <a:ahLst/>
              <a:cxnLst/>
              <a:rect l="l" t="t" r="r" b="b"/>
              <a:pathLst>
                <a:path w="1228725" h="1228725">
                  <a:moveTo>
                    <a:pt x="0" y="614426"/>
                  </a:moveTo>
                  <a:cubicBezTo>
                    <a:pt x="0" y="275082"/>
                    <a:pt x="275082" y="0"/>
                    <a:pt x="614299" y="0"/>
                  </a:cubicBezTo>
                  <a:cubicBezTo>
                    <a:pt x="953516" y="0"/>
                    <a:pt x="1228725" y="275082"/>
                    <a:pt x="1228725" y="614299"/>
                  </a:cubicBezTo>
                  <a:cubicBezTo>
                    <a:pt x="1228725" y="953516"/>
                    <a:pt x="953643" y="1228725"/>
                    <a:pt x="614426" y="1228725"/>
                  </a:cubicBezTo>
                  <a:cubicBezTo>
                    <a:pt x="275209" y="1228725"/>
                    <a:pt x="0" y="953643"/>
                    <a:pt x="0" y="614426"/>
                  </a:cubicBezTo>
                  <a:close/>
                </a:path>
              </a:pathLst>
            </a:custGeom>
            <a:solidFill>
              <a:srgbClr val="16FFBB"/>
            </a:solidFill>
          </p:spPr>
        </p:sp>
      </p:grpSp>
      <p:grpSp>
        <p:nvGrpSpPr>
          <p:cNvPr id="15" name="Group 15"/>
          <p:cNvGrpSpPr>
            <a:grpSpLocks noChangeAspect="1"/>
          </p:cNvGrpSpPr>
          <p:nvPr/>
        </p:nvGrpSpPr>
        <p:grpSpPr>
          <a:xfrm>
            <a:off x="4848522" y="2542729"/>
            <a:ext cx="368499" cy="460772"/>
            <a:chOff x="0" y="0"/>
            <a:chExt cx="491332" cy="614363"/>
          </a:xfrm>
        </p:grpSpPr>
        <p:sp>
          <p:nvSpPr>
            <p:cNvPr id="16" name="Freeform 16" descr="preencoded.png"/>
            <p:cNvSpPr/>
            <p:nvPr/>
          </p:nvSpPr>
          <p:spPr>
            <a:xfrm>
              <a:off x="0" y="0"/>
              <a:ext cx="491363" cy="614426"/>
            </a:xfrm>
            <a:custGeom>
              <a:avLst/>
              <a:gdLst/>
              <a:ahLst/>
              <a:cxnLst/>
              <a:rect l="l" t="t" r="r" b="b"/>
              <a:pathLst>
                <a:path w="491363" h="614426">
                  <a:moveTo>
                    <a:pt x="0" y="0"/>
                  </a:moveTo>
                  <a:lnTo>
                    <a:pt x="491363" y="0"/>
                  </a:lnTo>
                  <a:lnTo>
                    <a:pt x="491363" y="614426"/>
                  </a:lnTo>
                  <a:lnTo>
                    <a:pt x="0" y="614426"/>
                  </a:lnTo>
                  <a:lnTo>
                    <a:pt x="0" y="0"/>
                  </a:lnTo>
                  <a:close/>
                </a:path>
              </a:pathLst>
            </a:custGeom>
            <a:blipFill>
              <a:blip r:embed="rId5"/>
              <a:stretch>
                <a:fillRect l="-797" r="-791" b="10"/>
              </a:stretch>
            </a:blipFill>
          </p:spPr>
        </p:sp>
      </p:grpSp>
      <p:sp>
        <p:nvSpPr>
          <p:cNvPr id="17" name="TextBox 17"/>
          <p:cNvSpPr txBox="1"/>
          <p:nvPr/>
        </p:nvSpPr>
        <p:spPr>
          <a:xfrm>
            <a:off x="1420416" y="3512492"/>
            <a:ext cx="3413075" cy="455116"/>
          </a:xfrm>
          <a:prstGeom prst="rect">
            <a:avLst/>
          </a:prstGeom>
        </p:spPr>
        <p:txBody>
          <a:bodyPr lIns="0" tIns="0" rIns="0" bIns="0" rtlCol="0" anchor="t">
            <a:spAutoFit/>
          </a:bodyPr>
          <a:lstStyle/>
          <a:p>
            <a:pPr algn="l">
              <a:lnSpc>
                <a:spcPts val="3312"/>
              </a:lnSpc>
            </a:pPr>
            <a:r>
              <a:rPr lang="en-US" sz="2687" b="1">
                <a:solidFill>
                  <a:srgbClr val="E0E4E6"/>
                </a:solidFill>
                <a:latin typeface="Arimo Bold"/>
                <a:ea typeface="Arimo Bold"/>
                <a:cs typeface="Arimo Bold"/>
                <a:sym typeface="Arimo Bold"/>
              </a:rPr>
              <a:t>Python 3.8+</a:t>
            </a:r>
          </a:p>
        </p:txBody>
      </p:sp>
      <p:sp>
        <p:nvSpPr>
          <p:cNvPr id="18" name="TextBox 18"/>
          <p:cNvSpPr txBox="1"/>
          <p:nvPr/>
        </p:nvSpPr>
        <p:spPr>
          <a:xfrm>
            <a:off x="1420416" y="4047084"/>
            <a:ext cx="7224712" cy="1087636"/>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The core language for scripting, data processing, and orchestrating all functionalities.</a:t>
            </a:r>
          </a:p>
        </p:txBody>
      </p:sp>
      <p:grpSp>
        <p:nvGrpSpPr>
          <p:cNvPr id="19" name="Group 19"/>
          <p:cNvGrpSpPr/>
          <p:nvPr/>
        </p:nvGrpSpPr>
        <p:grpSpPr>
          <a:xfrm>
            <a:off x="9297591" y="2773115"/>
            <a:ext cx="7915275" cy="2706886"/>
            <a:chOff x="0" y="0"/>
            <a:chExt cx="10553700" cy="3609182"/>
          </a:xfrm>
        </p:grpSpPr>
        <p:sp>
          <p:nvSpPr>
            <p:cNvPr id="20" name="Freeform 20"/>
            <p:cNvSpPr/>
            <p:nvPr/>
          </p:nvSpPr>
          <p:spPr>
            <a:xfrm>
              <a:off x="0" y="0"/>
              <a:ext cx="10553700" cy="3609213"/>
            </a:xfrm>
            <a:custGeom>
              <a:avLst/>
              <a:gdLst/>
              <a:ahLst/>
              <a:cxnLst/>
              <a:rect l="l" t="t" r="r" b="b"/>
              <a:pathLst>
                <a:path w="10553700" h="3609213">
                  <a:moveTo>
                    <a:pt x="0" y="243840"/>
                  </a:moveTo>
                  <a:cubicBezTo>
                    <a:pt x="0" y="109220"/>
                    <a:pt x="109220" y="0"/>
                    <a:pt x="243840" y="0"/>
                  </a:cubicBezTo>
                  <a:lnTo>
                    <a:pt x="10309860" y="0"/>
                  </a:lnTo>
                  <a:cubicBezTo>
                    <a:pt x="10444480" y="0"/>
                    <a:pt x="10553700" y="109220"/>
                    <a:pt x="10553700" y="243840"/>
                  </a:cubicBezTo>
                  <a:lnTo>
                    <a:pt x="10553700" y="3365373"/>
                  </a:lnTo>
                  <a:cubicBezTo>
                    <a:pt x="10553700" y="3499993"/>
                    <a:pt x="10444480" y="3609213"/>
                    <a:pt x="10309860" y="3609213"/>
                  </a:cubicBezTo>
                  <a:lnTo>
                    <a:pt x="243840" y="3609213"/>
                  </a:lnTo>
                  <a:cubicBezTo>
                    <a:pt x="109220" y="3609213"/>
                    <a:pt x="0" y="3499993"/>
                    <a:pt x="0" y="3365373"/>
                  </a:cubicBezTo>
                  <a:close/>
                </a:path>
              </a:pathLst>
            </a:custGeom>
            <a:solidFill>
              <a:srgbClr val="0A081B">
                <a:alpha val="56078"/>
              </a:srgbClr>
            </a:solidFill>
          </p:spPr>
        </p:sp>
      </p:grpSp>
      <p:grpSp>
        <p:nvGrpSpPr>
          <p:cNvPr id="21" name="Group 21"/>
          <p:cNvGrpSpPr/>
          <p:nvPr/>
        </p:nvGrpSpPr>
        <p:grpSpPr>
          <a:xfrm>
            <a:off x="9297591" y="2735015"/>
            <a:ext cx="7915275" cy="152400"/>
            <a:chOff x="0" y="0"/>
            <a:chExt cx="10553700" cy="203200"/>
          </a:xfrm>
        </p:grpSpPr>
        <p:sp>
          <p:nvSpPr>
            <p:cNvPr id="22" name="Freeform 22"/>
            <p:cNvSpPr/>
            <p:nvPr/>
          </p:nvSpPr>
          <p:spPr>
            <a:xfrm>
              <a:off x="0" y="0"/>
              <a:ext cx="10553700" cy="203200"/>
            </a:xfrm>
            <a:custGeom>
              <a:avLst/>
              <a:gdLst/>
              <a:ahLst/>
              <a:cxnLst/>
              <a:rect l="l" t="t" r="r" b="b"/>
              <a:pathLst>
                <a:path w="10553700" h="203200">
                  <a:moveTo>
                    <a:pt x="0" y="101600"/>
                  </a:moveTo>
                  <a:cubicBezTo>
                    <a:pt x="0" y="45466"/>
                    <a:pt x="45466" y="0"/>
                    <a:pt x="101600" y="0"/>
                  </a:cubicBezTo>
                  <a:lnTo>
                    <a:pt x="10452100" y="0"/>
                  </a:lnTo>
                  <a:cubicBezTo>
                    <a:pt x="10508234" y="0"/>
                    <a:pt x="10553700" y="45466"/>
                    <a:pt x="10553700" y="101600"/>
                  </a:cubicBezTo>
                  <a:cubicBezTo>
                    <a:pt x="10553700" y="157734"/>
                    <a:pt x="10508234" y="203200"/>
                    <a:pt x="10452100" y="203200"/>
                  </a:cubicBezTo>
                  <a:lnTo>
                    <a:pt x="101600" y="203200"/>
                  </a:lnTo>
                  <a:cubicBezTo>
                    <a:pt x="45466" y="203200"/>
                    <a:pt x="0" y="157734"/>
                    <a:pt x="0" y="101600"/>
                  </a:cubicBezTo>
                  <a:close/>
                </a:path>
              </a:pathLst>
            </a:custGeom>
            <a:solidFill>
              <a:srgbClr val="29DDDA"/>
            </a:solidFill>
          </p:spPr>
        </p:sp>
      </p:grpSp>
      <p:grpSp>
        <p:nvGrpSpPr>
          <p:cNvPr id="23" name="Group 23"/>
          <p:cNvGrpSpPr/>
          <p:nvPr/>
        </p:nvGrpSpPr>
        <p:grpSpPr>
          <a:xfrm>
            <a:off x="12794456" y="2312342"/>
            <a:ext cx="921544" cy="921544"/>
            <a:chOff x="0" y="0"/>
            <a:chExt cx="1228725" cy="1228725"/>
          </a:xfrm>
        </p:grpSpPr>
        <p:sp>
          <p:nvSpPr>
            <p:cNvPr id="24" name="Freeform 24"/>
            <p:cNvSpPr/>
            <p:nvPr/>
          </p:nvSpPr>
          <p:spPr>
            <a:xfrm>
              <a:off x="0" y="0"/>
              <a:ext cx="1228725" cy="1228725"/>
            </a:xfrm>
            <a:custGeom>
              <a:avLst/>
              <a:gdLst/>
              <a:ahLst/>
              <a:cxnLst/>
              <a:rect l="l" t="t" r="r" b="b"/>
              <a:pathLst>
                <a:path w="1228725" h="1228725">
                  <a:moveTo>
                    <a:pt x="0" y="614426"/>
                  </a:moveTo>
                  <a:cubicBezTo>
                    <a:pt x="0" y="275082"/>
                    <a:pt x="275082" y="0"/>
                    <a:pt x="614299" y="0"/>
                  </a:cubicBezTo>
                  <a:cubicBezTo>
                    <a:pt x="953516" y="0"/>
                    <a:pt x="1228725" y="275082"/>
                    <a:pt x="1228725" y="614299"/>
                  </a:cubicBezTo>
                  <a:cubicBezTo>
                    <a:pt x="1228725" y="953516"/>
                    <a:pt x="953643" y="1228725"/>
                    <a:pt x="614426" y="1228725"/>
                  </a:cubicBezTo>
                  <a:cubicBezTo>
                    <a:pt x="275209" y="1228725"/>
                    <a:pt x="0" y="953643"/>
                    <a:pt x="0" y="614426"/>
                  </a:cubicBezTo>
                  <a:close/>
                </a:path>
              </a:pathLst>
            </a:custGeom>
            <a:solidFill>
              <a:srgbClr val="16FFBB"/>
            </a:solidFill>
          </p:spPr>
        </p:sp>
      </p:grpSp>
      <p:grpSp>
        <p:nvGrpSpPr>
          <p:cNvPr id="25" name="Group 25"/>
          <p:cNvGrpSpPr>
            <a:grpSpLocks noChangeAspect="1"/>
          </p:cNvGrpSpPr>
          <p:nvPr/>
        </p:nvGrpSpPr>
        <p:grpSpPr>
          <a:xfrm>
            <a:off x="13070979" y="2542729"/>
            <a:ext cx="368499" cy="460772"/>
            <a:chOff x="0" y="0"/>
            <a:chExt cx="491332" cy="614363"/>
          </a:xfrm>
        </p:grpSpPr>
        <p:sp>
          <p:nvSpPr>
            <p:cNvPr id="26" name="Freeform 26" descr="preencoded.png"/>
            <p:cNvSpPr/>
            <p:nvPr/>
          </p:nvSpPr>
          <p:spPr>
            <a:xfrm>
              <a:off x="0" y="0"/>
              <a:ext cx="491363" cy="614426"/>
            </a:xfrm>
            <a:custGeom>
              <a:avLst/>
              <a:gdLst/>
              <a:ahLst/>
              <a:cxnLst/>
              <a:rect l="l" t="t" r="r" b="b"/>
              <a:pathLst>
                <a:path w="491363" h="614426">
                  <a:moveTo>
                    <a:pt x="0" y="0"/>
                  </a:moveTo>
                  <a:lnTo>
                    <a:pt x="491363" y="0"/>
                  </a:lnTo>
                  <a:lnTo>
                    <a:pt x="491363" y="614426"/>
                  </a:lnTo>
                  <a:lnTo>
                    <a:pt x="0" y="614426"/>
                  </a:lnTo>
                  <a:lnTo>
                    <a:pt x="0" y="0"/>
                  </a:lnTo>
                  <a:close/>
                </a:path>
              </a:pathLst>
            </a:custGeom>
            <a:blipFill>
              <a:blip r:embed="rId6"/>
              <a:stretch>
                <a:fillRect l="-797" r="-791" b="10"/>
              </a:stretch>
            </a:blipFill>
          </p:spPr>
        </p:sp>
      </p:grpSp>
      <p:sp>
        <p:nvSpPr>
          <p:cNvPr id="27" name="TextBox 27"/>
          <p:cNvSpPr txBox="1"/>
          <p:nvPr/>
        </p:nvSpPr>
        <p:spPr>
          <a:xfrm>
            <a:off x="9642872" y="3512492"/>
            <a:ext cx="3413075" cy="455116"/>
          </a:xfrm>
          <a:prstGeom prst="rect">
            <a:avLst/>
          </a:prstGeom>
        </p:spPr>
        <p:txBody>
          <a:bodyPr lIns="0" tIns="0" rIns="0" bIns="0" rtlCol="0" anchor="t">
            <a:spAutoFit/>
          </a:bodyPr>
          <a:lstStyle/>
          <a:p>
            <a:pPr algn="l">
              <a:lnSpc>
                <a:spcPts val="3312"/>
              </a:lnSpc>
            </a:pPr>
            <a:r>
              <a:rPr lang="en-US" sz="2687" b="1">
                <a:solidFill>
                  <a:srgbClr val="E0E4E6"/>
                </a:solidFill>
                <a:latin typeface="Arimo Bold"/>
                <a:ea typeface="Arimo Bold"/>
                <a:cs typeface="Arimo Bold"/>
                <a:sym typeface="Arimo Bold"/>
              </a:rPr>
              <a:t>Pandas</a:t>
            </a:r>
          </a:p>
        </p:txBody>
      </p:sp>
      <p:sp>
        <p:nvSpPr>
          <p:cNvPr id="28" name="TextBox 28"/>
          <p:cNvSpPr txBox="1"/>
          <p:nvPr/>
        </p:nvSpPr>
        <p:spPr>
          <a:xfrm>
            <a:off x="9642872" y="4047084"/>
            <a:ext cx="7224712" cy="1087636"/>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Utilized for efficient JSON normalization, DataFrame manipulation, and robust data handling.</a:t>
            </a:r>
          </a:p>
        </p:txBody>
      </p:sp>
      <p:grpSp>
        <p:nvGrpSpPr>
          <p:cNvPr id="29" name="Group 29"/>
          <p:cNvGrpSpPr/>
          <p:nvPr/>
        </p:nvGrpSpPr>
        <p:grpSpPr>
          <a:xfrm>
            <a:off x="1075135" y="6247954"/>
            <a:ext cx="7915275" cy="3198316"/>
            <a:chOff x="0" y="0"/>
            <a:chExt cx="10553700" cy="4264422"/>
          </a:xfrm>
        </p:grpSpPr>
        <p:sp>
          <p:nvSpPr>
            <p:cNvPr id="30" name="Freeform 30"/>
            <p:cNvSpPr/>
            <p:nvPr/>
          </p:nvSpPr>
          <p:spPr>
            <a:xfrm>
              <a:off x="0" y="0"/>
              <a:ext cx="10553700" cy="4264406"/>
            </a:xfrm>
            <a:custGeom>
              <a:avLst/>
              <a:gdLst/>
              <a:ahLst/>
              <a:cxnLst/>
              <a:rect l="l" t="t" r="r" b="b"/>
              <a:pathLst>
                <a:path w="10553700" h="4264406">
                  <a:moveTo>
                    <a:pt x="0" y="243840"/>
                  </a:moveTo>
                  <a:cubicBezTo>
                    <a:pt x="0" y="109220"/>
                    <a:pt x="109220" y="0"/>
                    <a:pt x="243840" y="0"/>
                  </a:cubicBezTo>
                  <a:lnTo>
                    <a:pt x="10309860" y="0"/>
                  </a:lnTo>
                  <a:cubicBezTo>
                    <a:pt x="10444480" y="0"/>
                    <a:pt x="10553700" y="109220"/>
                    <a:pt x="10553700" y="243840"/>
                  </a:cubicBezTo>
                  <a:lnTo>
                    <a:pt x="10553700" y="4020566"/>
                  </a:lnTo>
                  <a:cubicBezTo>
                    <a:pt x="10553700" y="4155186"/>
                    <a:pt x="10444480" y="4264406"/>
                    <a:pt x="10309860" y="4264406"/>
                  </a:cubicBezTo>
                  <a:lnTo>
                    <a:pt x="243840" y="4264406"/>
                  </a:lnTo>
                  <a:cubicBezTo>
                    <a:pt x="109220" y="4264406"/>
                    <a:pt x="0" y="4155186"/>
                    <a:pt x="0" y="4020566"/>
                  </a:cubicBezTo>
                  <a:close/>
                </a:path>
              </a:pathLst>
            </a:custGeom>
            <a:solidFill>
              <a:srgbClr val="0A081B">
                <a:alpha val="56078"/>
              </a:srgbClr>
            </a:solidFill>
          </p:spPr>
        </p:sp>
      </p:grpSp>
      <p:grpSp>
        <p:nvGrpSpPr>
          <p:cNvPr id="31" name="Group 31"/>
          <p:cNvGrpSpPr/>
          <p:nvPr/>
        </p:nvGrpSpPr>
        <p:grpSpPr>
          <a:xfrm>
            <a:off x="1075135" y="6209854"/>
            <a:ext cx="7915275" cy="152400"/>
            <a:chOff x="0" y="0"/>
            <a:chExt cx="10553700" cy="203200"/>
          </a:xfrm>
        </p:grpSpPr>
        <p:sp>
          <p:nvSpPr>
            <p:cNvPr id="32" name="Freeform 32"/>
            <p:cNvSpPr/>
            <p:nvPr/>
          </p:nvSpPr>
          <p:spPr>
            <a:xfrm>
              <a:off x="0" y="0"/>
              <a:ext cx="10553700" cy="203200"/>
            </a:xfrm>
            <a:custGeom>
              <a:avLst/>
              <a:gdLst/>
              <a:ahLst/>
              <a:cxnLst/>
              <a:rect l="l" t="t" r="r" b="b"/>
              <a:pathLst>
                <a:path w="10553700" h="203200">
                  <a:moveTo>
                    <a:pt x="0" y="101600"/>
                  </a:moveTo>
                  <a:cubicBezTo>
                    <a:pt x="0" y="45466"/>
                    <a:pt x="45466" y="0"/>
                    <a:pt x="101600" y="0"/>
                  </a:cubicBezTo>
                  <a:lnTo>
                    <a:pt x="10452100" y="0"/>
                  </a:lnTo>
                  <a:cubicBezTo>
                    <a:pt x="10508234" y="0"/>
                    <a:pt x="10553700" y="45466"/>
                    <a:pt x="10553700" y="101600"/>
                  </a:cubicBezTo>
                  <a:cubicBezTo>
                    <a:pt x="10553700" y="157734"/>
                    <a:pt x="10508234" y="203200"/>
                    <a:pt x="10452100" y="203200"/>
                  </a:cubicBezTo>
                  <a:lnTo>
                    <a:pt x="101600" y="203200"/>
                  </a:lnTo>
                  <a:cubicBezTo>
                    <a:pt x="45466" y="203200"/>
                    <a:pt x="0" y="157734"/>
                    <a:pt x="0" y="101600"/>
                  </a:cubicBezTo>
                  <a:close/>
                </a:path>
              </a:pathLst>
            </a:custGeom>
            <a:solidFill>
              <a:srgbClr val="37A7E7"/>
            </a:solidFill>
          </p:spPr>
        </p:sp>
      </p:grpSp>
      <p:grpSp>
        <p:nvGrpSpPr>
          <p:cNvPr id="33" name="Group 33"/>
          <p:cNvGrpSpPr/>
          <p:nvPr/>
        </p:nvGrpSpPr>
        <p:grpSpPr>
          <a:xfrm>
            <a:off x="4572000" y="5787181"/>
            <a:ext cx="921544" cy="921544"/>
            <a:chOff x="0" y="0"/>
            <a:chExt cx="1228725" cy="1228725"/>
          </a:xfrm>
        </p:grpSpPr>
        <p:sp>
          <p:nvSpPr>
            <p:cNvPr id="34" name="Freeform 34"/>
            <p:cNvSpPr/>
            <p:nvPr/>
          </p:nvSpPr>
          <p:spPr>
            <a:xfrm>
              <a:off x="0" y="0"/>
              <a:ext cx="1228725" cy="1228725"/>
            </a:xfrm>
            <a:custGeom>
              <a:avLst/>
              <a:gdLst/>
              <a:ahLst/>
              <a:cxnLst/>
              <a:rect l="l" t="t" r="r" b="b"/>
              <a:pathLst>
                <a:path w="1228725" h="1228725">
                  <a:moveTo>
                    <a:pt x="0" y="614426"/>
                  </a:moveTo>
                  <a:cubicBezTo>
                    <a:pt x="0" y="275082"/>
                    <a:pt x="275082" y="0"/>
                    <a:pt x="614299" y="0"/>
                  </a:cubicBezTo>
                  <a:cubicBezTo>
                    <a:pt x="953516" y="0"/>
                    <a:pt x="1228725" y="275082"/>
                    <a:pt x="1228725" y="614299"/>
                  </a:cubicBezTo>
                  <a:cubicBezTo>
                    <a:pt x="1228725" y="953516"/>
                    <a:pt x="953643" y="1228725"/>
                    <a:pt x="614426" y="1228725"/>
                  </a:cubicBezTo>
                  <a:cubicBezTo>
                    <a:pt x="275209" y="1228725"/>
                    <a:pt x="0" y="953643"/>
                    <a:pt x="0" y="614426"/>
                  </a:cubicBezTo>
                  <a:close/>
                </a:path>
              </a:pathLst>
            </a:custGeom>
            <a:solidFill>
              <a:srgbClr val="16FFBB"/>
            </a:solidFill>
          </p:spPr>
        </p:sp>
      </p:grpSp>
      <p:grpSp>
        <p:nvGrpSpPr>
          <p:cNvPr id="35" name="Group 35"/>
          <p:cNvGrpSpPr>
            <a:grpSpLocks noChangeAspect="1"/>
          </p:cNvGrpSpPr>
          <p:nvPr/>
        </p:nvGrpSpPr>
        <p:grpSpPr>
          <a:xfrm>
            <a:off x="4848522" y="6017567"/>
            <a:ext cx="368499" cy="460772"/>
            <a:chOff x="0" y="0"/>
            <a:chExt cx="491332" cy="614363"/>
          </a:xfrm>
        </p:grpSpPr>
        <p:sp>
          <p:nvSpPr>
            <p:cNvPr id="36" name="Freeform 36" descr="preencoded.png"/>
            <p:cNvSpPr/>
            <p:nvPr/>
          </p:nvSpPr>
          <p:spPr>
            <a:xfrm>
              <a:off x="0" y="0"/>
              <a:ext cx="491363" cy="614426"/>
            </a:xfrm>
            <a:custGeom>
              <a:avLst/>
              <a:gdLst/>
              <a:ahLst/>
              <a:cxnLst/>
              <a:rect l="l" t="t" r="r" b="b"/>
              <a:pathLst>
                <a:path w="491363" h="614426">
                  <a:moveTo>
                    <a:pt x="0" y="0"/>
                  </a:moveTo>
                  <a:lnTo>
                    <a:pt x="491363" y="0"/>
                  </a:lnTo>
                  <a:lnTo>
                    <a:pt x="491363" y="614426"/>
                  </a:lnTo>
                  <a:lnTo>
                    <a:pt x="0" y="614426"/>
                  </a:lnTo>
                  <a:lnTo>
                    <a:pt x="0" y="0"/>
                  </a:lnTo>
                  <a:close/>
                </a:path>
              </a:pathLst>
            </a:custGeom>
            <a:blipFill>
              <a:blip r:embed="rId7"/>
              <a:stretch>
                <a:fillRect l="-797" r="-791" b="10"/>
              </a:stretch>
            </a:blipFill>
          </p:spPr>
        </p:sp>
      </p:grpSp>
      <p:sp>
        <p:nvSpPr>
          <p:cNvPr id="37" name="TextBox 37"/>
          <p:cNvSpPr txBox="1"/>
          <p:nvPr/>
        </p:nvSpPr>
        <p:spPr>
          <a:xfrm>
            <a:off x="1420416" y="6987331"/>
            <a:ext cx="3413075" cy="455116"/>
          </a:xfrm>
          <a:prstGeom prst="rect">
            <a:avLst/>
          </a:prstGeom>
        </p:spPr>
        <p:txBody>
          <a:bodyPr lIns="0" tIns="0" rIns="0" bIns="0" rtlCol="0" anchor="t">
            <a:spAutoFit/>
          </a:bodyPr>
          <a:lstStyle/>
          <a:p>
            <a:pPr algn="l">
              <a:lnSpc>
                <a:spcPts val="3312"/>
              </a:lnSpc>
            </a:pPr>
            <a:r>
              <a:rPr lang="en-US" sz="2687" b="1">
                <a:solidFill>
                  <a:srgbClr val="E0E4E6"/>
                </a:solidFill>
                <a:latin typeface="Arimo Bold"/>
                <a:ea typeface="Arimo Bold"/>
                <a:cs typeface="Arimo Bold"/>
                <a:sym typeface="Arimo Bold"/>
              </a:rPr>
              <a:t>Tkinter</a:t>
            </a:r>
          </a:p>
        </p:txBody>
      </p:sp>
      <p:sp>
        <p:nvSpPr>
          <p:cNvPr id="38" name="TextBox 38"/>
          <p:cNvSpPr txBox="1"/>
          <p:nvPr/>
        </p:nvSpPr>
        <p:spPr>
          <a:xfrm>
            <a:off x="1420416" y="7521922"/>
            <a:ext cx="7224712" cy="1087636"/>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The standard Python library for creating the fundamental graphical user interface (GUI).</a:t>
            </a:r>
          </a:p>
        </p:txBody>
      </p:sp>
      <p:grpSp>
        <p:nvGrpSpPr>
          <p:cNvPr id="39" name="Group 39"/>
          <p:cNvGrpSpPr/>
          <p:nvPr/>
        </p:nvGrpSpPr>
        <p:grpSpPr>
          <a:xfrm>
            <a:off x="9297591" y="6247954"/>
            <a:ext cx="7915275" cy="3198316"/>
            <a:chOff x="0" y="0"/>
            <a:chExt cx="10553700" cy="4264422"/>
          </a:xfrm>
        </p:grpSpPr>
        <p:sp>
          <p:nvSpPr>
            <p:cNvPr id="40" name="Freeform 40"/>
            <p:cNvSpPr/>
            <p:nvPr/>
          </p:nvSpPr>
          <p:spPr>
            <a:xfrm>
              <a:off x="0" y="0"/>
              <a:ext cx="10553700" cy="4264406"/>
            </a:xfrm>
            <a:custGeom>
              <a:avLst/>
              <a:gdLst/>
              <a:ahLst/>
              <a:cxnLst/>
              <a:rect l="l" t="t" r="r" b="b"/>
              <a:pathLst>
                <a:path w="10553700" h="4264406">
                  <a:moveTo>
                    <a:pt x="0" y="243840"/>
                  </a:moveTo>
                  <a:cubicBezTo>
                    <a:pt x="0" y="109220"/>
                    <a:pt x="109220" y="0"/>
                    <a:pt x="243840" y="0"/>
                  </a:cubicBezTo>
                  <a:lnTo>
                    <a:pt x="10309860" y="0"/>
                  </a:lnTo>
                  <a:cubicBezTo>
                    <a:pt x="10444480" y="0"/>
                    <a:pt x="10553700" y="109220"/>
                    <a:pt x="10553700" y="243840"/>
                  </a:cubicBezTo>
                  <a:lnTo>
                    <a:pt x="10553700" y="4020566"/>
                  </a:lnTo>
                  <a:cubicBezTo>
                    <a:pt x="10553700" y="4155186"/>
                    <a:pt x="10444480" y="4264406"/>
                    <a:pt x="10309860" y="4264406"/>
                  </a:cubicBezTo>
                  <a:lnTo>
                    <a:pt x="243840" y="4264406"/>
                  </a:lnTo>
                  <a:cubicBezTo>
                    <a:pt x="109220" y="4264406"/>
                    <a:pt x="0" y="4155186"/>
                    <a:pt x="0" y="4020566"/>
                  </a:cubicBezTo>
                  <a:close/>
                </a:path>
              </a:pathLst>
            </a:custGeom>
            <a:solidFill>
              <a:srgbClr val="0A081B">
                <a:alpha val="56078"/>
              </a:srgbClr>
            </a:solidFill>
          </p:spPr>
        </p:sp>
      </p:grpSp>
      <p:grpSp>
        <p:nvGrpSpPr>
          <p:cNvPr id="41" name="Group 41"/>
          <p:cNvGrpSpPr/>
          <p:nvPr/>
        </p:nvGrpSpPr>
        <p:grpSpPr>
          <a:xfrm>
            <a:off x="9297591" y="6209854"/>
            <a:ext cx="7915275" cy="152400"/>
            <a:chOff x="0" y="0"/>
            <a:chExt cx="10553700" cy="203200"/>
          </a:xfrm>
        </p:grpSpPr>
        <p:sp>
          <p:nvSpPr>
            <p:cNvPr id="42" name="Freeform 42"/>
            <p:cNvSpPr/>
            <p:nvPr/>
          </p:nvSpPr>
          <p:spPr>
            <a:xfrm>
              <a:off x="0" y="0"/>
              <a:ext cx="10553700" cy="203200"/>
            </a:xfrm>
            <a:custGeom>
              <a:avLst/>
              <a:gdLst/>
              <a:ahLst/>
              <a:cxnLst/>
              <a:rect l="l" t="t" r="r" b="b"/>
              <a:pathLst>
                <a:path w="10553700" h="203200">
                  <a:moveTo>
                    <a:pt x="0" y="101600"/>
                  </a:moveTo>
                  <a:cubicBezTo>
                    <a:pt x="0" y="45466"/>
                    <a:pt x="45466" y="0"/>
                    <a:pt x="101600" y="0"/>
                  </a:cubicBezTo>
                  <a:lnTo>
                    <a:pt x="10452100" y="0"/>
                  </a:lnTo>
                  <a:cubicBezTo>
                    <a:pt x="10508234" y="0"/>
                    <a:pt x="10553700" y="45466"/>
                    <a:pt x="10553700" y="101600"/>
                  </a:cubicBezTo>
                  <a:cubicBezTo>
                    <a:pt x="10553700" y="157734"/>
                    <a:pt x="10508234" y="203200"/>
                    <a:pt x="10452100" y="203200"/>
                  </a:cubicBezTo>
                  <a:lnTo>
                    <a:pt x="101600" y="203200"/>
                  </a:lnTo>
                  <a:cubicBezTo>
                    <a:pt x="45466" y="203200"/>
                    <a:pt x="0" y="157734"/>
                    <a:pt x="0" y="101600"/>
                  </a:cubicBezTo>
                  <a:close/>
                </a:path>
              </a:pathLst>
            </a:custGeom>
            <a:solidFill>
              <a:srgbClr val="091231"/>
            </a:solidFill>
          </p:spPr>
        </p:sp>
      </p:grpSp>
      <p:grpSp>
        <p:nvGrpSpPr>
          <p:cNvPr id="43" name="Group 43"/>
          <p:cNvGrpSpPr/>
          <p:nvPr/>
        </p:nvGrpSpPr>
        <p:grpSpPr>
          <a:xfrm>
            <a:off x="12794456" y="5787181"/>
            <a:ext cx="921544" cy="921544"/>
            <a:chOff x="0" y="0"/>
            <a:chExt cx="1228725" cy="1228725"/>
          </a:xfrm>
        </p:grpSpPr>
        <p:sp>
          <p:nvSpPr>
            <p:cNvPr id="44" name="Freeform 44"/>
            <p:cNvSpPr/>
            <p:nvPr/>
          </p:nvSpPr>
          <p:spPr>
            <a:xfrm>
              <a:off x="0" y="0"/>
              <a:ext cx="1228725" cy="1228725"/>
            </a:xfrm>
            <a:custGeom>
              <a:avLst/>
              <a:gdLst/>
              <a:ahLst/>
              <a:cxnLst/>
              <a:rect l="l" t="t" r="r" b="b"/>
              <a:pathLst>
                <a:path w="1228725" h="1228725">
                  <a:moveTo>
                    <a:pt x="0" y="614426"/>
                  </a:moveTo>
                  <a:cubicBezTo>
                    <a:pt x="0" y="275082"/>
                    <a:pt x="275082" y="0"/>
                    <a:pt x="614299" y="0"/>
                  </a:cubicBezTo>
                  <a:cubicBezTo>
                    <a:pt x="953516" y="0"/>
                    <a:pt x="1228725" y="275082"/>
                    <a:pt x="1228725" y="614299"/>
                  </a:cubicBezTo>
                  <a:cubicBezTo>
                    <a:pt x="1228725" y="953516"/>
                    <a:pt x="953643" y="1228725"/>
                    <a:pt x="614426" y="1228725"/>
                  </a:cubicBezTo>
                  <a:cubicBezTo>
                    <a:pt x="275209" y="1228725"/>
                    <a:pt x="0" y="953643"/>
                    <a:pt x="0" y="614426"/>
                  </a:cubicBezTo>
                  <a:close/>
                </a:path>
              </a:pathLst>
            </a:custGeom>
            <a:solidFill>
              <a:srgbClr val="16FFBB"/>
            </a:solidFill>
          </p:spPr>
        </p:sp>
      </p:grpSp>
      <p:grpSp>
        <p:nvGrpSpPr>
          <p:cNvPr id="45" name="Group 45"/>
          <p:cNvGrpSpPr>
            <a:grpSpLocks noChangeAspect="1"/>
          </p:cNvGrpSpPr>
          <p:nvPr/>
        </p:nvGrpSpPr>
        <p:grpSpPr>
          <a:xfrm>
            <a:off x="13070979" y="6017567"/>
            <a:ext cx="368499" cy="460772"/>
            <a:chOff x="0" y="0"/>
            <a:chExt cx="491332" cy="614363"/>
          </a:xfrm>
        </p:grpSpPr>
        <p:sp>
          <p:nvSpPr>
            <p:cNvPr id="46" name="Freeform 46" descr="preencoded.png"/>
            <p:cNvSpPr/>
            <p:nvPr/>
          </p:nvSpPr>
          <p:spPr>
            <a:xfrm>
              <a:off x="0" y="0"/>
              <a:ext cx="491363" cy="614426"/>
            </a:xfrm>
            <a:custGeom>
              <a:avLst/>
              <a:gdLst/>
              <a:ahLst/>
              <a:cxnLst/>
              <a:rect l="l" t="t" r="r" b="b"/>
              <a:pathLst>
                <a:path w="491363" h="614426">
                  <a:moveTo>
                    <a:pt x="0" y="0"/>
                  </a:moveTo>
                  <a:lnTo>
                    <a:pt x="491363" y="0"/>
                  </a:lnTo>
                  <a:lnTo>
                    <a:pt x="491363" y="614426"/>
                  </a:lnTo>
                  <a:lnTo>
                    <a:pt x="0" y="614426"/>
                  </a:lnTo>
                  <a:lnTo>
                    <a:pt x="0" y="0"/>
                  </a:lnTo>
                  <a:close/>
                </a:path>
              </a:pathLst>
            </a:custGeom>
            <a:blipFill>
              <a:blip r:embed="rId8"/>
              <a:stretch>
                <a:fillRect l="-797" r="-791" b="10"/>
              </a:stretch>
            </a:blipFill>
          </p:spPr>
        </p:sp>
      </p:grpSp>
      <p:sp>
        <p:nvSpPr>
          <p:cNvPr id="47" name="TextBox 47"/>
          <p:cNvSpPr txBox="1"/>
          <p:nvPr/>
        </p:nvSpPr>
        <p:spPr>
          <a:xfrm>
            <a:off x="9642872" y="6987331"/>
            <a:ext cx="3413075" cy="455116"/>
          </a:xfrm>
          <a:prstGeom prst="rect">
            <a:avLst/>
          </a:prstGeom>
        </p:spPr>
        <p:txBody>
          <a:bodyPr lIns="0" tIns="0" rIns="0" bIns="0" rtlCol="0" anchor="t">
            <a:spAutoFit/>
          </a:bodyPr>
          <a:lstStyle/>
          <a:p>
            <a:pPr algn="l">
              <a:lnSpc>
                <a:spcPts val="3312"/>
              </a:lnSpc>
            </a:pPr>
            <a:r>
              <a:rPr lang="en-US" sz="2687" b="1">
                <a:solidFill>
                  <a:srgbClr val="E0E4E6"/>
                </a:solidFill>
                <a:latin typeface="Arimo Bold"/>
                <a:ea typeface="Arimo Bold"/>
                <a:cs typeface="Arimo Bold"/>
                <a:sym typeface="Arimo Bold"/>
              </a:rPr>
              <a:t>CustomTkinter</a:t>
            </a:r>
          </a:p>
        </p:txBody>
      </p:sp>
      <p:sp>
        <p:nvSpPr>
          <p:cNvPr id="48" name="TextBox 48"/>
          <p:cNvSpPr txBox="1"/>
          <p:nvPr/>
        </p:nvSpPr>
        <p:spPr>
          <a:xfrm>
            <a:off x="9642872" y="7521922"/>
            <a:ext cx="7224712" cy="1579066"/>
          </a:xfrm>
          <a:prstGeom prst="rect">
            <a:avLst/>
          </a:prstGeom>
        </p:spPr>
        <p:txBody>
          <a:bodyPr lIns="0" tIns="0" rIns="0" bIns="0" rtlCol="0" anchor="t">
            <a:spAutoFit/>
          </a:bodyPr>
          <a:lstStyle/>
          <a:p>
            <a:pPr algn="l">
              <a:lnSpc>
                <a:spcPts val="3812"/>
              </a:lnSpc>
            </a:pPr>
            <a:r>
              <a:rPr lang="en-US" sz="2375">
                <a:solidFill>
                  <a:srgbClr val="E0E4E6"/>
                </a:solidFill>
                <a:latin typeface="Barlow"/>
                <a:ea typeface="Barlow"/>
                <a:cs typeface="Barlow"/>
                <a:sym typeface="Barlow"/>
              </a:rPr>
              <a:t>An extension to Tkinter, providing modern UI components and a visually appealing design for the GUI.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8041"/>
            <a:chOff x="0" y="0"/>
            <a:chExt cx="9144000" cy="13717388"/>
          </a:xfrm>
        </p:grpSpPr>
        <p:sp>
          <p:nvSpPr>
            <p:cNvPr id="9" name="Freeform 9" descr="preencoded.png"/>
            <p:cNvSpPr/>
            <p:nvPr/>
          </p:nvSpPr>
          <p:spPr>
            <a:xfrm>
              <a:off x="0" y="0"/>
              <a:ext cx="9144000" cy="13717397"/>
            </a:xfrm>
            <a:custGeom>
              <a:avLst/>
              <a:gdLst/>
              <a:ahLst/>
              <a:cxnLst/>
              <a:rect l="l" t="t" r="r" b="b"/>
              <a:pathLst>
                <a:path w="9144000" h="13717397">
                  <a:moveTo>
                    <a:pt x="0" y="0"/>
                  </a:moveTo>
                  <a:lnTo>
                    <a:pt x="9144000" y="0"/>
                  </a:lnTo>
                  <a:lnTo>
                    <a:pt x="9144000" y="13717397"/>
                  </a:lnTo>
                  <a:lnTo>
                    <a:pt x="0" y="13717397"/>
                  </a:lnTo>
                  <a:lnTo>
                    <a:pt x="0" y="0"/>
                  </a:lnTo>
                  <a:close/>
                </a:path>
              </a:pathLst>
            </a:custGeom>
            <a:blipFill>
              <a:blip r:embed="rId6"/>
              <a:stretch>
                <a:fillRect l="-5" r="-5"/>
              </a:stretch>
            </a:blipFill>
          </p:spPr>
        </p:sp>
      </p:grpSp>
      <p:sp>
        <p:nvSpPr>
          <p:cNvPr id="10" name="TextBox 10"/>
          <p:cNvSpPr txBox="1"/>
          <p:nvPr/>
        </p:nvSpPr>
        <p:spPr>
          <a:xfrm>
            <a:off x="924966" y="679103"/>
            <a:ext cx="9580066" cy="1515666"/>
          </a:xfrm>
          <a:prstGeom prst="rect">
            <a:avLst/>
          </a:prstGeom>
        </p:spPr>
        <p:txBody>
          <a:bodyPr lIns="0" tIns="0" rIns="0" bIns="0" rtlCol="0" anchor="t">
            <a:spAutoFit/>
          </a:bodyPr>
          <a:lstStyle/>
          <a:p>
            <a:pPr algn="l">
              <a:lnSpc>
                <a:spcPts val="5750"/>
              </a:lnSpc>
            </a:pPr>
            <a:r>
              <a:rPr lang="en-US" sz="4562" b="1">
                <a:solidFill>
                  <a:srgbClr val="F0FCFF"/>
                </a:solidFill>
                <a:latin typeface="Arimo Bold"/>
                <a:ea typeface="Arimo Bold"/>
                <a:cs typeface="Arimo Bold"/>
                <a:sym typeface="Arimo Bold"/>
              </a:rPr>
              <a:t>Example Workflow: From JSON to Analysis</a:t>
            </a:r>
          </a:p>
        </p:txBody>
      </p:sp>
      <p:grpSp>
        <p:nvGrpSpPr>
          <p:cNvPr id="11" name="Group 11"/>
          <p:cNvGrpSpPr>
            <a:grpSpLocks noChangeAspect="1"/>
          </p:cNvGrpSpPr>
          <p:nvPr/>
        </p:nvGrpSpPr>
        <p:grpSpPr>
          <a:xfrm>
            <a:off x="924966" y="2591097"/>
            <a:ext cx="1321296" cy="1585615"/>
            <a:chOff x="0" y="0"/>
            <a:chExt cx="1761728" cy="2114153"/>
          </a:xfrm>
        </p:grpSpPr>
        <p:sp>
          <p:nvSpPr>
            <p:cNvPr id="12" name="Freeform 12" descr="preencoded.png"/>
            <p:cNvSpPr/>
            <p:nvPr/>
          </p:nvSpPr>
          <p:spPr>
            <a:xfrm>
              <a:off x="0" y="0"/>
              <a:ext cx="1761744" cy="2114169"/>
            </a:xfrm>
            <a:custGeom>
              <a:avLst/>
              <a:gdLst/>
              <a:ahLst/>
              <a:cxnLst/>
              <a:rect l="l" t="t" r="r" b="b"/>
              <a:pathLst>
                <a:path w="1761744" h="2114169">
                  <a:moveTo>
                    <a:pt x="0" y="0"/>
                  </a:moveTo>
                  <a:lnTo>
                    <a:pt x="1761744" y="0"/>
                  </a:lnTo>
                  <a:lnTo>
                    <a:pt x="1761744" y="2114169"/>
                  </a:lnTo>
                  <a:lnTo>
                    <a:pt x="0" y="2114169"/>
                  </a:lnTo>
                  <a:lnTo>
                    <a:pt x="0" y="0"/>
                  </a:lnTo>
                  <a:close/>
                </a:path>
              </a:pathLst>
            </a:custGeom>
            <a:blipFill>
              <a:blip r:embed="rId7"/>
              <a:stretch>
                <a:fillRect l="-242" r="-241"/>
              </a:stretch>
            </a:blipFill>
          </p:spPr>
        </p:sp>
      </p:grpSp>
      <p:sp>
        <p:nvSpPr>
          <p:cNvPr id="13" name="TextBox 13"/>
          <p:cNvSpPr txBox="1"/>
          <p:nvPr/>
        </p:nvSpPr>
        <p:spPr>
          <a:xfrm>
            <a:off x="2510432" y="2826692"/>
            <a:ext cx="2936528" cy="395585"/>
          </a:xfrm>
          <a:prstGeom prst="rect">
            <a:avLst/>
          </a:prstGeom>
        </p:spPr>
        <p:txBody>
          <a:bodyPr lIns="0" tIns="0" rIns="0" bIns="0" rtlCol="0" anchor="t">
            <a:spAutoFit/>
          </a:bodyPr>
          <a:lstStyle/>
          <a:p>
            <a:pPr algn="l">
              <a:lnSpc>
                <a:spcPts val="2875"/>
              </a:lnSpc>
            </a:pPr>
            <a:r>
              <a:rPr lang="en-US" sz="2249" b="1">
                <a:solidFill>
                  <a:srgbClr val="E0E4E6"/>
                </a:solidFill>
                <a:latin typeface="Arimo Bold"/>
                <a:ea typeface="Arimo Bold"/>
                <a:cs typeface="Arimo Bold"/>
                <a:sym typeface="Arimo Bold"/>
              </a:rPr>
              <a:t>Step 1: Load JSON</a:t>
            </a:r>
          </a:p>
        </p:txBody>
      </p:sp>
      <p:sp>
        <p:nvSpPr>
          <p:cNvPr id="14" name="TextBox 14"/>
          <p:cNvSpPr txBox="1"/>
          <p:nvPr/>
        </p:nvSpPr>
        <p:spPr>
          <a:xfrm>
            <a:off x="2510432" y="3295055"/>
            <a:ext cx="7994600" cy="508546"/>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User selects and loads a JSON file using the intuitive GUI.</a:t>
            </a:r>
          </a:p>
        </p:txBody>
      </p:sp>
      <p:grpSp>
        <p:nvGrpSpPr>
          <p:cNvPr id="15" name="Group 15"/>
          <p:cNvGrpSpPr>
            <a:grpSpLocks noChangeAspect="1"/>
          </p:cNvGrpSpPr>
          <p:nvPr/>
        </p:nvGrpSpPr>
        <p:grpSpPr>
          <a:xfrm>
            <a:off x="924966" y="4176712"/>
            <a:ext cx="1321296" cy="1899494"/>
            <a:chOff x="0" y="0"/>
            <a:chExt cx="1761728" cy="2532658"/>
          </a:xfrm>
        </p:grpSpPr>
        <p:sp>
          <p:nvSpPr>
            <p:cNvPr id="16" name="Freeform 16" descr="preencoded.png"/>
            <p:cNvSpPr/>
            <p:nvPr/>
          </p:nvSpPr>
          <p:spPr>
            <a:xfrm>
              <a:off x="0" y="0"/>
              <a:ext cx="1761744" cy="2532634"/>
            </a:xfrm>
            <a:custGeom>
              <a:avLst/>
              <a:gdLst/>
              <a:ahLst/>
              <a:cxnLst/>
              <a:rect l="l" t="t" r="r" b="b"/>
              <a:pathLst>
                <a:path w="1761744" h="2532634">
                  <a:moveTo>
                    <a:pt x="0" y="0"/>
                  </a:moveTo>
                  <a:lnTo>
                    <a:pt x="1761744" y="0"/>
                  </a:lnTo>
                  <a:lnTo>
                    <a:pt x="1761744" y="2532634"/>
                  </a:lnTo>
                  <a:lnTo>
                    <a:pt x="0" y="2532634"/>
                  </a:lnTo>
                  <a:lnTo>
                    <a:pt x="0" y="0"/>
                  </a:lnTo>
                  <a:close/>
                </a:path>
              </a:pathLst>
            </a:custGeom>
            <a:blipFill>
              <a:blip r:embed="rId8"/>
              <a:stretch>
                <a:fillRect l="-207" r="-206"/>
              </a:stretch>
            </a:blipFill>
          </p:spPr>
        </p:sp>
      </p:grpSp>
      <p:sp>
        <p:nvSpPr>
          <p:cNvPr id="17" name="TextBox 17"/>
          <p:cNvSpPr txBox="1"/>
          <p:nvPr/>
        </p:nvSpPr>
        <p:spPr>
          <a:xfrm>
            <a:off x="2510432" y="4412307"/>
            <a:ext cx="2936528" cy="395585"/>
          </a:xfrm>
          <a:prstGeom prst="rect">
            <a:avLst/>
          </a:prstGeom>
        </p:spPr>
        <p:txBody>
          <a:bodyPr lIns="0" tIns="0" rIns="0" bIns="0" rtlCol="0" anchor="t">
            <a:spAutoFit/>
          </a:bodyPr>
          <a:lstStyle/>
          <a:p>
            <a:pPr algn="l">
              <a:lnSpc>
                <a:spcPts val="2875"/>
              </a:lnSpc>
            </a:pPr>
            <a:r>
              <a:rPr lang="en-US" sz="2249" b="1">
                <a:solidFill>
                  <a:srgbClr val="E0E4E6"/>
                </a:solidFill>
                <a:latin typeface="Arimo Bold"/>
                <a:ea typeface="Arimo Bold"/>
                <a:cs typeface="Arimo Bold"/>
                <a:sym typeface="Arimo Bold"/>
              </a:rPr>
              <a:t>Step 2: Process Data</a:t>
            </a:r>
          </a:p>
        </p:txBody>
      </p:sp>
      <p:sp>
        <p:nvSpPr>
          <p:cNvPr id="18" name="TextBox 18"/>
          <p:cNvSpPr txBox="1"/>
          <p:nvPr/>
        </p:nvSpPr>
        <p:spPr>
          <a:xfrm>
            <a:off x="2510432" y="4880670"/>
            <a:ext cx="7994600" cy="931366"/>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The tool automatically parses and flattens nested JSON data structures.</a:t>
            </a:r>
          </a:p>
        </p:txBody>
      </p:sp>
      <p:grpSp>
        <p:nvGrpSpPr>
          <p:cNvPr id="19" name="Group 19"/>
          <p:cNvGrpSpPr>
            <a:grpSpLocks noChangeAspect="1"/>
          </p:cNvGrpSpPr>
          <p:nvPr/>
        </p:nvGrpSpPr>
        <p:grpSpPr>
          <a:xfrm>
            <a:off x="924966" y="6076206"/>
            <a:ext cx="1321296" cy="1585615"/>
            <a:chOff x="0" y="0"/>
            <a:chExt cx="1761728" cy="2114153"/>
          </a:xfrm>
        </p:grpSpPr>
        <p:sp>
          <p:nvSpPr>
            <p:cNvPr id="20" name="Freeform 20" descr="preencoded.png"/>
            <p:cNvSpPr/>
            <p:nvPr/>
          </p:nvSpPr>
          <p:spPr>
            <a:xfrm>
              <a:off x="0" y="0"/>
              <a:ext cx="1761744" cy="2114169"/>
            </a:xfrm>
            <a:custGeom>
              <a:avLst/>
              <a:gdLst/>
              <a:ahLst/>
              <a:cxnLst/>
              <a:rect l="l" t="t" r="r" b="b"/>
              <a:pathLst>
                <a:path w="1761744" h="2114169">
                  <a:moveTo>
                    <a:pt x="0" y="0"/>
                  </a:moveTo>
                  <a:lnTo>
                    <a:pt x="1761744" y="0"/>
                  </a:lnTo>
                  <a:lnTo>
                    <a:pt x="1761744" y="2114169"/>
                  </a:lnTo>
                  <a:lnTo>
                    <a:pt x="0" y="2114169"/>
                  </a:lnTo>
                  <a:lnTo>
                    <a:pt x="0" y="0"/>
                  </a:lnTo>
                  <a:close/>
                </a:path>
              </a:pathLst>
            </a:custGeom>
            <a:blipFill>
              <a:blip r:embed="rId9"/>
              <a:stretch>
                <a:fillRect l="-242" r="-241"/>
              </a:stretch>
            </a:blipFill>
          </p:spPr>
        </p:sp>
      </p:grpSp>
      <p:sp>
        <p:nvSpPr>
          <p:cNvPr id="21" name="TextBox 21"/>
          <p:cNvSpPr txBox="1"/>
          <p:nvPr/>
        </p:nvSpPr>
        <p:spPr>
          <a:xfrm>
            <a:off x="2510432" y="6311801"/>
            <a:ext cx="2936528" cy="395585"/>
          </a:xfrm>
          <a:prstGeom prst="rect">
            <a:avLst/>
          </a:prstGeom>
        </p:spPr>
        <p:txBody>
          <a:bodyPr lIns="0" tIns="0" rIns="0" bIns="0" rtlCol="0" anchor="t">
            <a:spAutoFit/>
          </a:bodyPr>
          <a:lstStyle/>
          <a:p>
            <a:pPr algn="l">
              <a:lnSpc>
                <a:spcPts val="2875"/>
              </a:lnSpc>
            </a:pPr>
            <a:r>
              <a:rPr lang="en-US" sz="2249" b="1">
                <a:solidFill>
                  <a:srgbClr val="E0E4E6"/>
                </a:solidFill>
                <a:latin typeface="Arimo Bold"/>
                <a:ea typeface="Arimo Bold"/>
                <a:cs typeface="Arimo Bold"/>
                <a:sym typeface="Arimo Bold"/>
              </a:rPr>
              <a:t>Step 3: Export CSV</a:t>
            </a:r>
          </a:p>
        </p:txBody>
      </p:sp>
      <p:sp>
        <p:nvSpPr>
          <p:cNvPr id="22" name="TextBox 22"/>
          <p:cNvSpPr txBox="1"/>
          <p:nvPr/>
        </p:nvSpPr>
        <p:spPr>
          <a:xfrm>
            <a:off x="2510432" y="6780162"/>
            <a:ext cx="7994600" cy="508546"/>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User exports the processed, flattened data into a clean CSV file.</a:t>
            </a:r>
          </a:p>
        </p:txBody>
      </p:sp>
      <p:grpSp>
        <p:nvGrpSpPr>
          <p:cNvPr id="23" name="Group 23"/>
          <p:cNvGrpSpPr>
            <a:grpSpLocks noChangeAspect="1"/>
          </p:cNvGrpSpPr>
          <p:nvPr/>
        </p:nvGrpSpPr>
        <p:grpSpPr>
          <a:xfrm>
            <a:off x="924966" y="7661821"/>
            <a:ext cx="1321296" cy="1899494"/>
            <a:chOff x="0" y="0"/>
            <a:chExt cx="1761728" cy="2532658"/>
          </a:xfrm>
        </p:grpSpPr>
        <p:sp>
          <p:nvSpPr>
            <p:cNvPr id="24" name="Freeform 24" descr="preencoded.png"/>
            <p:cNvSpPr/>
            <p:nvPr/>
          </p:nvSpPr>
          <p:spPr>
            <a:xfrm>
              <a:off x="0" y="0"/>
              <a:ext cx="1761744" cy="2532634"/>
            </a:xfrm>
            <a:custGeom>
              <a:avLst/>
              <a:gdLst/>
              <a:ahLst/>
              <a:cxnLst/>
              <a:rect l="l" t="t" r="r" b="b"/>
              <a:pathLst>
                <a:path w="1761744" h="2532634">
                  <a:moveTo>
                    <a:pt x="0" y="0"/>
                  </a:moveTo>
                  <a:lnTo>
                    <a:pt x="1761744" y="0"/>
                  </a:lnTo>
                  <a:lnTo>
                    <a:pt x="1761744" y="2532634"/>
                  </a:lnTo>
                  <a:lnTo>
                    <a:pt x="0" y="2532634"/>
                  </a:lnTo>
                  <a:lnTo>
                    <a:pt x="0" y="0"/>
                  </a:lnTo>
                  <a:close/>
                </a:path>
              </a:pathLst>
            </a:custGeom>
            <a:blipFill>
              <a:blip r:embed="rId10"/>
              <a:stretch>
                <a:fillRect l="-207" r="-206"/>
              </a:stretch>
            </a:blipFill>
          </p:spPr>
        </p:sp>
      </p:grpSp>
      <p:sp>
        <p:nvSpPr>
          <p:cNvPr id="25" name="TextBox 25"/>
          <p:cNvSpPr txBox="1"/>
          <p:nvPr/>
        </p:nvSpPr>
        <p:spPr>
          <a:xfrm>
            <a:off x="2510432" y="7897416"/>
            <a:ext cx="2936528" cy="395585"/>
          </a:xfrm>
          <a:prstGeom prst="rect">
            <a:avLst/>
          </a:prstGeom>
        </p:spPr>
        <p:txBody>
          <a:bodyPr lIns="0" tIns="0" rIns="0" bIns="0" rtlCol="0" anchor="t">
            <a:spAutoFit/>
          </a:bodyPr>
          <a:lstStyle/>
          <a:p>
            <a:pPr algn="l">
              <a:lnSpc>
                <a:spcPts val="2875"/>
              </a:lnSpc>
            </a:pPr>
            <a:r>
              <a:rPr lang="en-US" sz="2249" b="1">
                <a:solidFill>
                  <a:srgbClr val="E0E4E6"/>
                </a:solidFill>
                <a:latin typeface="Arimo Bold"/>
                <a:ea typeface="Arimo Bold"/>
                <a:cs typeface="Arimo Bold"/>
                <a:sym typeface="Arimo Bold"/>
              </a:rPr>
              <a:t>Step 4: Analyze</a:t>
            </a:r>
          </a:p>
        </p:txBody>
      </p:sp>
      <p:sp>
        <p:nvSpPr>
          <p:cNvPr id="26" name="TextBox 26"/>
          <p:cNvSpPr txBox="1"/>
          <p:nvPr/>
        </p:nvSpPr>
        <p:spPr>
          <a:xfrm>
            <a:off x="2510432" y="8365777"/>
            <a:ext cx="7994600" cy="931366"/>
          </a:xfrm>
          <a:prstGeom prst="rect">
            <a:avLst/>
          </a:prstGeom>
        </p:spPr>
        <p:txBody>
          <a:bodyPr lIns="0" tIns="0" rIns="0" bIns="0" rtlCol="0" anchor="t">
            <a:spAutoFit/>
          </a:bodyPr>
          <a:lstStyle/>
          <a:p>
            <a:pPr algn="l">
              <a:lnSpc>
                <a:spcPts val="3312"/>
              </a:lnSpc>
            </a:pPr>
            <a:r>
              <a:rPr lang="en-US" sz="2062">
                <a:solidFill>
                  <a:srgbClr val="E0E4E6"/>
                </a:solidFill>
                <a:latin typeface="Barlow"/>
                <a:ea typeface="Barlow"/>
                <a:cs typeface="Barlow"/>
                <a:sym typeface="Barlow"/>
              </a:rPr>
              <a:t>The CSV is imported into analytical tools like Excel, Python (Pandas), or BI dashboards for insights.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6049019" y="9686925"/>
            <a:ext cx="2153256" cy="514350"/>
            <a:chOff x="0" y="0"/>
            <a:chExt cx="2871008" cy="685800"/>
          </a:xfrm>
        </p:grpSpPr>
        <p:sp>
          <p:nvSpPr>
            <p:cNvPr id="3" name="Freeform 3">
              <a:hlinkClick r:id="rId3"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solidFill>
              <a:srgbClr val="000000">
                <a:alpha val="0"/>
              </a:srgbClr>
            </a:solidFill>
            <a:ln w="12700">
              <a:solidFill>
                <a:srgbClr val="000000"/>
              </a:solidFill>
            </a:ln>
          </p:spPr>
        </p:sp>
      </p:grpSp>
      <p:grpSp>
        <p:nvGrpSpPr>
          <p:cNvPr id="4" name="Group 4"/>
          <p:cNvGrpSpPr>
            <a:grpSpLocks noChangeAspect="1"/>
          </p:cNvGrpSpPr>
          <p:nvPr/>
        </p:nvGrpSpPr>
        <p:grpSpPr>
          <a:xfrm>
            <a:off x="0" y="0"/>
            <a:ext cx="18288000" cy="10287000"/>
            <a:chOff x="0" y="0"/>
            <a:chExt cx="24384000" cy="13716000"/>
          </a:xfrm>
        </p:grpSpPr>
        <p:sp>
          <p:nvSpPr>
            <p:cNvPr id="5" name="Freeform 5"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4"/>
              <a:stretch>
                <a:fillRect/>
              </a:stretch>
            </a:blipFill>
          </p:spPr>
        </p:sp>
      </p:grpSp>
      <p:grpSp>
        <p:nvGrpSpPr>
          <p:cNvPr id="6" name="Group 6"/>
          <p:cNvGrpSpPr/>
          <p:nvPr/>
        </p:nvGrpSpPr>
        <p:grpSpPr>
          <a:xfrm>
            <a:off x="0" y="0"/>
            <a:ext cx="18288000" cy="10287000"/>
            <a:chOff x="0" y="0"/>
            <a:chExt cx="24384000" cy="13716000"/>
          </a:xfrm>
        </p:grpSpPr>
        <p:sp>
          <p:nvSpPr>
            <p:cNvPr id="7" name="Freeform 7"/>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A081B">
                <a:alpha val="56078"/>
              </a:srgbClr>
            </a:solidFill>
          </p:spPr>
        </p:sp>
      </p:grpSp>
      <p:sp>
        <p:nvSpPr>
          <p:cNvPr id="8" name="TextBox 8"/>
          <p:cNvSpPr txBox="1"/>
          <p:nvPr/>
        </p:nvSpPr>
        <p:spPr>
          <a:xfrm>
            <a:off x="948779" y="698747"/>
            <a:ext cx="9920436" cy="800695"/>
          </a:xfrm>
          <a:prstGeom prst="rect">
            <a:avLst/>
          </a:prstGeom>
        </p:spPr>
        <p:txBody>
          <a:bodyPr lIns="0" tIns="0" rIns="0" bIns="0" rtlCol="0" anchor="t">
            <a:spAutoFit/>
          </a:bodyPr>
          <a:lstStyle/>
          <a:p>
            <a:pPr algn="l">
              <a:lnSpc>
                <a:spcPts val="5874"/>
              </a:lnSpc>
            </a:pPr>
            <a:r>
              <a:rPr lang="en-US" sz="4687" b="1">
                <a:solidFill>
                  <a:srgbClr val="F0FCFF"/>
                </a:solidFill>
                <a:latin typeface="Arimo Bold"/>
                <a:ea typeface="Arimo Bold"/>
                <a:cs typeface="Arimo Bold"/>
                <a:sym typeface="Arimo Bold"/>
              </a:rPr>
              <a:t>Practical Benefits for Data Analysis</a:t>
            </a:r>
          </a:p>
        </p:txBody>
      </p:sp>
      <p:grpSp>
        <p:nvGrpSpPr>
          <p:cNvPr id="9" name="Group 9"/>
          <p:cNvGrpSpPr/>
          <p:nvPr/>
        </p:nvGrpSpPr>
        <p:grpSpPr>
          <a:xfrm>
            <a:off x="934491" y="2194174"/>
            <a:ext cx="638472" cy="638472"/>
            <a:chOff x="0" y="0"/>
            <a:chExt cx="851297" cy="851297"/>
          </a:xfrm>
        </p:grpSpPr>
        <p:sp>
          <p:nvSpPr>
            <p:cNvPr id="10" name="Freeform 10"/>
            <p:cNvSpPr/>
            <p:nvPr/>
          </p:nvSpPr>
          <p:spPr>
            <a:xfrm>
              <a:off x="19050" y="19050"/>
              <a:ext cx="813181" cy="813181"/>
            </a:xfrm>
            <a:custGeom>
              <a:avLst/>
              <a:gdLst/>
              <a:ahLst/>
              <a:cxnLst/>
              <a:rect l="l" t="t" r="r" b="b"/>
              <a:pathLst>
                <a:path w="813181" h="813181">
                  <a:moveTo>
                    <a:pt x="0" y="406654"/>
                  </a:moveTo>
                  <a:cubicBezTo>
                    <a:pt x="0" y="181991"/>
                    <a:pt x="181991" y="0"/>
                    <a:pt x="406654" y="0"/>
                  </a:cubicBezTo>
                  <a:cubicBezTo>
                    <a:pt x="631317" y="0"/>
                    <a:pt x="813181" y="181991"/>
                    <a:pt x="813181" y="406654"/>
                  </a:cubicBezTo>
                  <a:cubicBezTo>
                    <a:pt x="813181" y="631317"/>
                    <a:pt x="631190" y="813181"/>
                    <a:pt x="406654" y="813181"/>
                  </a:cubicBezTo>
                  <a:cubicBezTo>
                    <a:pt x="182118" y="813181"/>
                    <a:pt x="0" y="631190"/>
                    <a:pt x="0" y="406654"/>
                  </a:cubicBezTo>
                  <a:close/>
                </a:path>
              </a:pathLst>
            </a:custGeom>
            <a:solidFill>
              <a:srgbClr val="0A081B"/>
            </a:solidFill>
          </p:spPr>
        </p:sp>
        <p:sp>
          <p:nvSpPr>
            <p:cNvPr id="11" name="Freeform 11"/>
            <p:cNvSpPr/>
            <p:nvPr/>
          </p:nvSpPr>
          <p:spPr>
            <a:xfrm>
              <a:off x="0" y="0"/>
              <a:ext cx="851281" cy="851408"/>
            </a:xfrm>
            <a:custGeom>
              <a:avLst/>
              <a:gdLst/>
              <a:ahLst/>
              <a:cxnLst/>
              <a:rect l="l" t="t" r="r" b="b"/>
              <a:pathLst>
                <a:path w="851281" h="851408">
                  <a:moveTo>
                    <a:pt x="0" y="425704"/>
                  </a:moveTo>
                  <a:cubicBezTo>
                    <a:pt x="0" y="190627"/>
                    <a:pt x="190627" y="0"/>
                    <a:pt x="425704" y="0"/>
                  </a:cubicBezTo>
                  <a:cubicBezTo>
                    <a:pt x="429260" y="0"/>
                    <a:pt x="432816" y="1016"/>
                    <a:pt x="435737" y="2921"/>
                  </a:cubicBezTo>
                  <a:lnTo>
                    <a:pt x="425704" y="19050"/>
                  </a:lnTo>
                  <a:lnTo>
                    <a:pt x="425704" y="0"/>
                  </a:lnTo>
                  <a:lnTo>
                    <a:pt x="425704" y="19050"/>
                  </a:lnTo>
                  <a:lnTo>
                    <a:pt x="425704" y="0"/>
                  </a:lnTo>
                  <a:cubicBezTo>
                    <a:pt x="660781" y="0"/>
                    <a:pt x="851281" y="190627"/>
                    <a:pt x="851281" y="425704"/>
                  </a:cubicBezTo>
                  <a:cubicBezTo>
                    <a:pt x="851281" y="432943"/>
                    <a:pt x="847217" y="439547"/>
                    <a:pt x="840740" y="442722"/>
                  </a:cubicBezTo>
                  <a:lnTo>
                    <a:pt x="832231" y="425704"/>
                  </a:lnTo>
                  <a:lnTo>
                    <a:pt x="851281" y="425704"/>
                  </a:lnTo>
                  <a:cubicBezTo>
                    <a:pt x="851281" y="660781"/>
                    <a:pt x="660654" y="851408"/>
                    <a:pt x="425577" y="851408"/>
                  </a:cubicBezTo>
                  <a:lnTo>
                    <a:pt x="425577" y="832358"/>
                  </a:lnTo>
                  <a:lnTo>
                    <a:pt x="425577" y="813308"/>
                  </a:lnTo>
                  <a:lnTo>
                    <a:pt x="425577" y="832358"/>
                  </a:lnTo>
                  <a:lnTo>
                    <a:pt x="425577" y="851408"/>
                  </a:lnTo>
                  <a:cubicBezTo>
                    <a:pt x="190627" y="851281"/>
                    <a:pt x="0" y="660781"/>
                    <a:pt x="0" y="425704"/>
                  </a:cubicBezTo>
                  <a:lnTo>
                    <a:pt x="19050" y="425704"/>
                  </a:lnTo>
                  <a:lnTo>
                    <a:pt x="0" y="425704"/>
                  </a:lnTo>
                  <a:moveTo>
                    <a:pt x="38100" y="425704"/>
                  </a:moveTo>
                  <a:lnTo>
                    <a:pt x="19050" y="425704"/>
                  </a:lnTo>
                  <a:lnTo>
                    <a:pt x="38100" y="425704"/>
                  </a:lnTo>
                  <a:cubicBezTo>
                    <a:pt x="38100" y="639699"/>
                    <a:pt x="211582" y="813181"/>
                    <a:pt x="425704" y="813181"/>
                  </a:cubicBezTo>
                  <a:cubicBezTo>
                    <a:pt x="436245" y="813181"/>
                    <a:pt x="444754" y="821690"/>
                    <a:pt x="444754" y="832231"/>
                  </a:cubicBezTo>
                  <a:cubicBezTo>
                    <a:pt x="444754" y="842772"/>
                    <a:pt x="436245" y="851281"/>
                    <a:pt x="425704" y="851281"/>
                  </a:cubicBezTo>
                  <a:cubicBezTo>
                    <a:pt x="415163" y="851281"/>
                    <a:pt x="406654" y="842772"/>
                    <a:pt x="406654" y="832231"/>
                  </a:cubicBezTo>
                  <a:cubicBezTo>
                    <a:pt x="406654" y="821690"/>
                    <a:pt x="415163" y="813181"/>
                    <a:pt x="425704" y="813181"/>
                  </a:cubicBezTo>
                  <a:cubicBezTo>
                    <a:pt x="639699" y="813181"/>
                    <a:pt x="813308" y="639699"/>
                    <a:pt x="813308" y="425577"/>
                  </a:cubicBezTo>
                  <a:cubicBezTo>
                    <a:pt x="813308" y="418338"/>
                    <a:pt x="817372" y="411734"/>
                    <a:pt x="823849" y="408559"/>
                  </a:cubicBezTo>
                  <a:lnTo>
                    <a:pt x="832358" y="425577"/>
                  </a:lnTo>
                  <a:lnTo>
                    <a:pt x="813308" y="425577"/>
                  </a:lnTo>
                  <a:cubicBezTo>
                    <a:pt x="813181" y="211582"/>
                    <a:pt x="639699" y="38100"/>
                    <a:pt x="425704" y="38100"/>
                  </a:cubicBezTo>
                  <a:cubicBezTo>
                    <a:pt x="422148" y="38100"/>
                    <a:pt x="418592" y="37084"/>
                    <a:pt x="415671" y="35179"/>
                  </a:cubicBezTo>
                  <a:lnTo>
                    <a:pt x="425704" y="19050"/>
                  </a:lnTo>
                  <a:lnTo>
                    <a:pt x="425704" y="38100"/>
                  </a:lnTo>
                  <a:cubicBezTo>
                    <a:pt x="211582" y="38100"/>
                    <a:pt x="38100" y="211582"/>
                    <a:pt x="38100" y="425704"/>
                  </a:cubicBezTo>
                  <a:close/>
                </a:path>
              </a:pathLst>
            </a:custGeom>
            <a:solidFill>
              <a:srgbClr val="16FFBB"/>
            </a:solidFill>
          </p:spPr>
        </p:sp>
      </p:grpSp>
      <p:sp>
        <p:nvSpPr>
          <p:cNvPr id="12" name="TextBox 12"/>
          <p:cNvSpPr txBox="1"/>
          <p:nvPr/>
        </p:nvSpPr>
        <p:spPr>
          <a:xfrm>
            <a:off x="1073051" y="2314129"/>
            <a:ext cx="361355" cy="423267"/>
          </a:xfrm>
          <a:prstGeom prst="rect">
            <a:avLst/>
          </a:prstGeom>
        </p:spPr>
        <p:txBody>
          <a:bodyPr lIns="0" tIns="0" rIns="0" bIns="0" rtlCol="0" anchor="t">
            <a:spAutoFit/>
          </a:bodyPr>
          <a:lstStyle/>
          <a:p>
            <a:pPr algn="ctr">
              <a:lnSpc>
                <a:spcPts val="2812"/>
              </a:lnSpc>
            </a:pPr>
            <a:r>
              <a:rPr lang="en-US" sz="2812" b="1">
                <a:solidFill>
                  <a:srgbClr val="E0E4E6"/>
                </a:solidFill>
                <a:latin typeface="Arimo Bold"/>
                <a:ea typeface="Arimo Bold"/>
                <a:cs typeface="Arimo Bold"/>
                <a:sym typeface="Arimo Bold"/>
              </a:rPr>
              <a:t>1</a:t>
            </a:r>
          </a:p>
        </p:txBody>
      </p:sp>
      <p:sp>
        <p:nvSpPr>
          <p:cNvPr id="13" name="TextBox 13"/>
          <p:cNvSpPr txBox="1"/>
          <p:nvPr/>
        </p:nvSpPr>
        <p:spPr>
          <a:xfrm>
            <a:off x="1829692" y="2346127"/>
            <a:ext cx="3482579" cy="414635"/>
          </a:xfrm>
          <a:prstGeom prst="rect">
            <a:avLst/>
          </a:prstGeom>
        </p:spPr>
        <p:txBody>
          <a:bodyPr lIns="0" tIns="0" rIns="0" bIns="0" rtlCol="0" anchor="t">
            <a:spAutoFit/>
          </a:bodyPr>
          <a:lstStyle/>
          <a:p>
            <a:pPr algn="l">
              <a:lnSpc>
                <a:spcPts val="2937"/>
              </a:lnSpc>
            </a:pPr>
            <a:r>
              <a:rPr lang="en-US" sz="2312" b="1">
                <a:solidFill>
                  <a:srgbClr val="E0E4E6"/>
                </a:solidFill>
                <a:latin typeface="Arimo Bold"/>
                <a:ea typeface="Arimo Bold"/>
                <a:cs typeface="Arimo Bold"/>
                <a:sym typeface="Arimo Bold"/>
              </a:rPr>
              <a:t>Significant Time Savings</a:t>
            </a:r>
          </a:p>
        </p:txBody>
      </p:sp>
      <p:sp>
        <p:nvSpPr>
          <p:cNvPr id="14" name="TextBox 14"/>
          <p:cNvSpPr txBox="1"/>
          <p:nvPr/>
        </p:nvSpPr>
        <p:spPr>
          <a:xfrm>
            <a:off x="1749773" y="2894112"/>
            <a:ext cx="15509527" cy="510034"/>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Automates manual JSON parsing and cleaning, drastically reducing preparation time.</a:t>
            </a:r>
          </a:p>
        </p:txBody>
      </p:sp>
      <p:grpSp>
        <p:nvGrpSpPr>
          <p:cNvPr id="15" name="Group 15"/>
          <p:cNvGrpSpPr/>
          <p:nvPr/>
        </p:nvGrpSpPr>
        <p:grpSpPr>
          <a:xfrm>
            <a:off x="934491" y="3804196"/>
            <a:ext cx="638472" cy="638472"/>
            <a:chOff x="0" y="0"/>
            <a:chExt cx="851297" cy="851297"/>
          </a:xfrm>
        </p:grpSpPr>
        <p:sp>
          <p:nvSpPr>
            <p:cNvPr id="16" name="Freeform 16"/>
            <p:cNvSpPr/>
            <p:nvPr/>
          </p:nvSpPr>
          <p:spPr>
            <a:xfrm>
              <a:off x="19050" y="19050"/>
              <a:ext cx="813181" cy="813181"/>
            </a:xfrm>
            <a:custGeom>
              <a:avLst/>
              <a:gdLst/>
              <a:ahLst/>
              <a:cxnLst/>
              <a:rect l="l" t="t" r="r" b="b"/>
              <a:pathLst>
                <a:path w="813181" h="813181">
                  <a:moveTo>
                    <a:pt x="0" y="406654"/>
                  </a:moveTo>
                  <a:cubicBezTo>
                    <a:pt x="0" y="181991"/>
                    <a:pt x="181991" y="0"/>
                    <a:pt x="406654" y="0"/>
                  </a:cubicBezTo>
                  <a:cubicBezTo>
                    <a:pt x="631317" y="0"/>
                    <a:pt x="813181" y="181991"/>
                    <a:pt x="813181" y="406654"/>
                  </a:cubicBezTo>
                  <a:cubicBezTo>
                    <a:pt x="813181" y="631317"/>
                    <a:pt x="631190" y="813181"/>
                    <a:pt x="406654" y="813181"/>
                  </a:cubicBezTo>
                  <a:cubicBezTo>
                    <a:pt x="182118" y="813181"/>
                    <a:pt x="0" y="631190"/>
                    <a:pt x="0" y="406654"/>
                  </a:cubicBezTo>
                  <a:close/>
                </a:path>
              </a:pathLst>
            </a:custGeom>
            <a:solidFill>
              <a:srgbClr val="0A081B"/>
            </a:solidFill>
          </p:spPr>
        </p:sp>
        <p:sp>
          <p:nvSpPr>
            <p:cNvPr id="17" name="Freeform 17"/>
            <p:cNvSpPr/>
            <p:nvPr/>
          </p:nvSpPr>
          <p:spPr>
            <a:xfrm>
              <a:off x="0" y="0"/>
              <a:ext cx="851281" cy="851408"/>
            </a:xfrm>
            <a:custGeom>
              <a:avLst/>
              <a:gdLst/>
              <a:ahLst/>
              <a:cxnLst/>
              <a:rect l="l" t="t" r="r" b="b"/>
              <a:pathLst>
                <a:path w="851281" h="851408">
                  <a:moveTo>
                    <a:pt x="0" y="425704"/>
                  </a:moveTo>
                  <a:cubicBezTo>
                    <a:pt x="0" y="190627"/>
                    <a:pt x="190627" y="0"/>
                    <a:pt x="425704" y="0"/>
                  </a:cubicBezTo>
                  <a:cubicBezTo>
                    <a:pt x="429260" y="0"/>
                    <a:pt x="432816" y="1016"/>
                    <a:pt x="435737" y="2921"/>
                  </a:cubicBezTo>
                  <a:lnTo>
                    <a:pt x="425704" y="19050"/>
                  </a:lnTo>
                  <a:lnTo>
                    <a:pt x="425704" y="0"/>
                  </a:lnTo>
                  <a:lnTo>
                    <a:pt x="425704" y="19050"/>
                  </a:lnTo>
                  <a:lnTo>
                    <a:pt x="425704" y="0"/>
                  </a:lnTo>
                  <a:cubicBezTo>
                    <a:pt x="660781" y="0"/>
                    <a:pt x="851281" y="190627"/>
                    <a:pt x="851281" y="425704"/>
                  </a:cubicBezTo>
                  <a:cubicBezTo>
                    <a:pt x="851281" y="432943"/>
                    <a:pt x="847217" y="439547"/>
                    <a:pt x="840740" y="442722"/>
                  </a:cubicBezTo>
                  <a:lnTo>
                    <a:pt x="832231" y="425704"/>
                  </a:lnTo>
                  <a:lnTo>
                    <a:pt x="851281" y="425704"/>
                  </a:lnTo>
                  <a:cubicBezTo>
                    <a:pt x="851281" y="660781"/>
                    <a:pt x="660654" y="851408"/>
                    <a:pt x="425577" y="851408"/>
                  </a:cubicBezTo>
                  <a:lnTo>
                    <a:pt x="425577" y="832358"/>
                  </a:lnTo>
                  <a:lnTo>
                    <a:pt x="425577" y="813308"/>
                  </a:lnTo>
                  <a:lnTo>
                    <a:pt x="425577" y="832358"/>
                  </a:lnTo>
                  <a:lnTo>
                    <a:pt x="425577" y="851408"/>
                  </a:lnTo>
                  <a:cubicBezTo>
                    <a:pt x="190627" y="851281"/>
                    <a:pt x="0" y="660781"/>
                    <a:pt x="0" y="425704"/>
                  </a:cubicBezTo>
                  <a:lnTo>
                    <a:pt x="19050" y="425704"/>
                  </a:lnTo>
                  <a:lnTo>
                    <a:pt x="0" y="425704"/>
                  </a:lnTo>
                  <a:moveTo>
                    <a:pt x="38100" y="425704"/>
                  </a:moveTo>
                  <a:lnTo>
                    <a:pt x="19050" y="425704"/>
                  </a:lnTo>
                  <a:lnTo>
                    <a:pt x="38100" y="425704"/>
                  </a:lnTo>
                  <a:cubicBezTo>
                    <a:pt x="38100" y="639699"/>
                    <a:pt x="211582" y="813181"/>
                    <a:pt x="425704" y="813181"/>
                  </a:cubicBezTo>
                  <a:cubicBezTo>
                    <a:pt x="436245" y="813181"/>
                    <a:pt x="444754" y="821690"/>
                    <a:pt x="444754" y="832231"/>
                  </a:cubicBezTo>
                  <a:cubicBezTo>
                    <a:pt x="444754" y="842772"/>
                    <a:pt x="436245" y="851281"/>
                    <a:pt x="425704" y="851281"/>
                  </a:cubicBezTo>
                  <a:cubicBezTo>
                    <a:pt x="415163" y="851281"/>
                    <a:pt x="406654" y="842772"/>
                    <a:pt x="406654" y="832231"/>
                  </a:cubicBezTo>
                  <a:cubicBezTo>
                    <a:pt x="406654" y="821690"/>
                    <a:pt x="415163" y="813181"/>
                    <a:pt x="425704" y="813181"/>
                  </a:cubicBezTo>
                  <a:cubicBezTo>
                    <a:pt x="639699" y="813181"/>
                    <a:pt x="813308" y="639699"/>
                    <a:pt x="813308" y="425577"/>
                  </a:cubicBezTo>
                  <a:cubicBezTo>
                    <a:pt x="813308" y="418338"/>
                    <a:pt x="817372" y="411734"/>
                    <a:pt x="823849" y="408559"/>
                  </a:cubicBezTo>
                  <a:lnTo>
                    <a:pt x="832358" y="425577"/>
                  </a:lnTo>
                  <a:lnTo>
                    <a:pt x="813308" y="425577"/>
                  </a:lnTo>
                  <a:cubicBezTo>
                    <a:pt x="813181" y="211582"/>
                    <a:pt x="639699" y="38100"/>
                    <a:pt x="425704" y="38100"/>
                  </a:cubicBezTo>
                  <a:cubicBezTo>
                    <a:pt x="422148" y="38100"/>
                    <a:pt x="418592" y="37084"/>
                    <a:pt x="415671" y="35179"/>
                  </a:cubicBezTo>
                  <a:lnTo>
                    <a:pt x="425704" y="19050"/>
                  </a:lnTo>
                  <a:lnTo>
                    <a:pt x="425704" y="38100"/>
                  </a:lnTo>
                  <a:cubicBezTo>
                    <a:pt x="211582" y="38100"/>
                    <a:pt x="38100" y="211582"/>
                    <a:pt x="38100" y="425704"/>
                  </a:cubicBezTo>
                  <a:close/>
                </a:path>
              </a:pathLst>
            </a:custGeom>
            <a:solidFill>
              <a:srgbClr val="29DDDA"/>
            </a:solidFill>
          </p:spPr>
        </p:sp>
      </p:grpSp>
      <p:sp>
        <p:nvSpPr>
          <p:cNvPr id="18" name="TextBox 18"/>
          <p:cNvSpPr txBox="1"/>
          <p:nvPr/>
        </p:nvSpPr>
        <p:spPr>
          <a:xfrm>
            <a:off x="1073051" y="3983385"/>
            <a:ext cx="361355" cy="423267"/>
          </a:xfrm>
          <a:prstGeom prst="rect">
            <a:avLst/>
          </a:prstGeom>
        </p:spPr>
        <p:txBody>
          <a:bodyPr lIns="0" tIns="0" rIns="0" bIns="0" rtlCol="0" anchor="t">
            <a:spAutoFit/>
          </a:bodyPr>
          <a:lstStyle/>
          <a:p>
            <a:pPr algn="ctr">
              <a:lnSpc>
                <a:spcPts val="2812"/>
              </a:lnSpc>
            </a:pPr>
            <a:r>
              <a:rPr lang="en-US" sz="2812" b="1">
                <a:solidFill>
                  <a:srgbClr val="E0E4E6"/>
                </a:solidFill>
                <a:latin typeface="Arimo Bold"/>
                <a:ea typeface="Arimo Bold"/>
                <a:cs typeface="Arimo Bold"/>
                <a:sym typeface="Arimo Bold"/>
              </a:rPr>
              <a:t>2</a:t>
            </a:r>
          </a:p>
        </p:txBody>
      </p:sp>
      <p:sp>
        <p:nvSpPr>
          <p:cNvPr id="19" name="TextBox 19"/>
          <p:cNvSpPr txBox="1"/>
          <p:nvPr/>
        </p:nvSpPr>
        <p:spPr>
          <a:xfrm>
            <a:off x="1829692" y="3766096"/>
            <a:ext cx="4234606" cy="414635"/>
          </a:xfrm>
          <a:prstGeom prst="rect">
            <a:avLst/>
          </a:prstGeom>
        </p:spPr>
        <p:txBody>
          <a:bodyPr lIns="0" tIns="0" rIns="0" bIns="0" rtlCol="0" anchor="t">
            <a:spAutoFit/>
          </a:bodyPr>
          <a:lstStyle/>
          <a:p>
            <a:pPr algn="l">
              <a:lnSpc>
                <a:spcPts val="2937"/>
              </a:lnSpc>
            </a:pPr>
            <a:r>
              <a:rPr lang="en-US" sz="2312" b="1">
                <a:solidFill>
                  <a:srgbClr val="E0E4E6"/>
                </a:solidFill>
                <a:latin typeface="Arimo Bold"/>
                <a:ea typeface="Arimo Bold"/>
                <a:cs typeface="Arimo Bold"/>
                <a:sym typeface="Arimo Bold"/>
              </a:rPr>
              <a:t>Empowers Non-Programmers</a:t>
            </a:r>
          </a:p>
        </p:txBody>
      </p:sp>
      <p:sp>
        <p:nvSpPr>
          <p:cNvPr id="20" name="TextBox 20"/>
          <p:cNvSpPr txBox="1"/>
          <p:nvPr/>
        </p:nvSpPr>
        <p:spPr>
          <a:xfrm>
            <a:off x="1829692" y="4442296"/>
            <a:ext cx="15509527" cy="510034"/>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Enables users without coding expertise to easily convert and manage JSON data.</a:t>
            </a:r>
          </a:p>
        </p:txBody>
      </p:sp>
      <p:grpSp>
        <p:nvGrpSpPr>
          <p:cNvPr id="21" name="Group 21"/>
          <p:cNvGrpSpPr/>
          <p:nvPr/>
        </p:nvGrpSpPr>
        <p:grpSpPr>
          <a:xfrm>
            <a:off x="934491" y="5243810"/>
            <a:ext cx="638472" cy="638472"/>
            <a:chOff x="0" y="0"/>
            <a:chExt cx="851297" cy="851297"/>
          </a:xfrm>
        </p:grpSpPr>
        <p:sp>
          <p:nvSpPr>
            <p:cNvPr id="22" name="Freeform 22"/>
            <p:cNvSpPr/>
            <p:nvPr/>
          </p:nvSpPr>
          <p:spPr>
            <a:xfrm>
              <a:off x="19050" y="19050"/>
              <a:ext cx="813181" cy="813181"/>
            </a:xfrm>
            <a:custGeom>
              <a:avLst/>
              <a:gdLst/>
              <a:ahLst/>
              <a:cxnLst/>
              <a:rect l="l" t="t" r="r" b="b"/>
              <a:pathLst>
                <a:path w="813181" h="813181">
                  <a:moveTo>
                    <a:pt x="0" y="406654"/>
                  </a:moveTo>
                  <a:cubicBezTo>
                    <a:pt x="0" y="181991"/>
                    <a:pt x="181991" y="0"/>
                    <a:pt x="406654" y="0"/>
                  </a:cubicBezTo>
                  <a:cubicBezTo>
                    <a:pt x="631317" y="0"/>
                    <a:pt x="813181" y="181991"/>
                    <a:pt x="813181" y="406654"/>
                  </a:cubicBezTo>
                  <a:cubicBezTo>
                    <a:pt x="813181" y="631317"/>
                    <a:pt x="631190" y="813181"/>
                    <a:pt x="406654" y="813181"/>
                  </a:cubicBezTo>
                  <a:cubicBezTo>
                    <a:pt x="182118" y="813181"/>
                    <a:pt x="0" y="631190"/>
                    <a:pt x="0" y="406654"/>
                  </a:cubicBezTo>
                  <a:close/>
                </a:path>
              </a:pathLst>
            </a:custGeom>
            <a:solidFill>
              <a:srgbClr val="0A081B"/>
            </a:solidFill>
          </p:spPr>
        </p:sp>
        <p:sp>
          <p:nvSpPr>
            <p:cNvPr id="23" name="Freeform 23"/>
            <p:cNvSpPr/>
            <p:nvPr/>
          </p:nvSpPr>
          <p:spPr>
            <a:xfrm>
              <a:off x="0" y="0"/>
              <a:ext cx="851281" cy="851408"/>
            </a:xfrm>
            <a:custGeom>
              <a:avLst/>
              <a:gdLst/>
              <a:ahLst/>
              <a:cxnLst/>
              <a:rect l="l" t="t" r="r" b="b"/>
              <a:pathLst>
                <a:path w="851281" h="851408">
                  <a:moveTo>
                    <a:pt x="0" y="425704"/>
                  </a:moveTo>
                  <a:cubicBezTo>
                    <a:pt x="0" y="190627"/>
                    <a:pt x="190627" y="0"/>
                    <a:pt x="425704" y="0"/>
                  </a:cubicBezTo>
                  <a:cubicBezTo>
                    <a:pt x="429260" y="0"/>
                    <a:pt x="432816" y="1016"/>
                    <a:pt x="435737" y="2921"/>
                  </a:cubicBezTo>
                  <a:lnTo>
                    <a:pt x="425704" y="19050"/>
                  </a:lnTo>
                  <a:lnTo>
                    <a:pt x="425704" y="0"/>
                  </a:lnTo>
                  <a:lnTo>
                    <a:pt x="425704" y="19050"/>
                  </a:lnTo>
                  <a:lnTo>
                    <a:pt x="425704" y="0"/>
                  </a:lnTo>
                  <a:cubicBezTo>
                    <a:pt x="660781" y="0"/>
                    <a:pt x="851281" y="190627"/>
                    <a:pt x="851281" y="425704"/>
                  </a:cubicBezTo>
                  <a:cubicBezTo>
                    <a:pt x="851281" y="432943"/>
                    <a:pt x="847217" y="439547"/>
                    <a:pt x="840740" y="442722"/>
                  </a:cubicBezTo>
                  <a:lnTo>
                    <a:pt x="832231" y="425704"/>
                  </a:lnTo>
                  <a:lnTo>
                    <a:pt x="851281" y="425704"/>
                  </a:lnTo>
                  <a:cubicBezTo>
                    <a:pt x="851281" y="660781"/>
                    <a:pt x="660654" y="851408"/>
                    <a:pt x="425577" y="851408"/>
                  </a:cubicBezTo>
                  <a:lnTo>
                    <a:pt x="425577" y="832358"/>
                  </a:lnTo>
                  <a:lnTo>
                    <a:pt x="425577" y="813308"/>
                  </a:lnTo>
                  <a:lnTo>
                    <a:pt x="425577" y="832358"/>
                  </a:lnTo>
                  <a:lnTo>
                    <a:pt x="425577" y="851408"/>
                  </a:lnTo>
                  <a:cubicBezTo>
                    <a:pt x="190627" y="851281"/>
                    <a:pt x="0" y="660781"/>
                    <a:pt x="0" y="425704"/>
                  </a:cubicBezTo>
                  <a:lnTo>
                    <a:pt x="19050" y="425704"/>
                  </a:lnTo>
                  <a:lnTo>
                    <a:pt x="0" y="425704"/>
                  </a:lnTo>
                  <a:moveTo>
                    <a:pt x="38100" y="425704"/>
                  </a:moveTo>
                  <a:lnTo>
                    <a:pt x="19050" y="425704"/>
                  </a:lnTo>
                  <a:lnTo>
                    <a:pt x="38100" y="425704"/>
                  </a:lnTo>
                  <a:cubicBezTo>
                    <a:pt x="38100" y="639699"/>
                    <a:pt x="211582" y="813181"/>
                    <a:pt x="425704" y="813181"/>
                  </a:cubicBezTo>
                  <a:cubicBezTo>
                    <a:pt x="436245" y="813181"/>
                    <a:pt x="444754" y="821690"/>
                    <a:pt x="444754" y="832231"/>
                  </a:cubicBezTo>
                  <a:cubicBezTo>
                    <a:pt x="444754" y="842772"/>
                    <a:pt x="436245" y="851281"/>
                    <a:pt x="425704" y="851281"/>
                  </a:cubicBezTo>
                  <a:cubicBezTo>
                    <a:pt x="415163" y="851281"/>
                    <a:pt x="406654" y="842772"/>
                    <a:pt x="406654" y="832231"/>
                  </a:cubicBezTo>
                  <a:cubicBezTo>
                    <a:pt x="406654" y="821690"/>
                    <a:pt x="415163" y="813181"/>
                    <a:pt x="425704" y="813181"/>
                  </a:cubicBezTo>
                  <a:cubicBezTo>
                    <a:pt x="639699" y="813181"/>
                    <a:pt x="813308" y="639699"/>
                    <a:pt x="813308" y="425577"/>
                  </a:cubicBezTo>
                  <a:cubicBezTo>
                    <a:pt x="813308" y="418338"/>
                    <a:pt x="817372" y="411734"/>
                    <a:pt x="823849" y="408559"/>
                  </a:cubicBezTo>
                  <a:lnTo>
                    <a:pt x="832358" y="425577"/>
                  </a:lnTo>
                  <a:lnTo>
                    <a:pt x="813308" y="425577"/>
                  </a:lnTo>
                  <a:cubicBezTo>
                    <a:pt x="813181" y="211582"/>
                    <a:pt x="639699" y="38100"/>
                    <a:pt x="425704" y="38100"/>
                  </a:cubicBezTo>
                  <a:cubicBezTo>
                    <a:pt x="422148" y="38100"/>
                    <a:pt x="418592" y="37084"/>
                    <a:pt x="415671" y="35179"/>
                  </a:cubicBezTo>
                  <a:lnTo>
                    <a:pt x="425704" y="19050"/>
                  </a:lnTo>
                  <a:lnTo>
                    <a:pt x="425704" y="38100"/>
                  </a:lnTo>
                  <a:cubicBezTo>
                    <a:pt x="211582" y="38100"/>
                    <a:pt x="38100" y="211582"/>
                    <a:pt x="38100" y="425704"/>
                  </a:cubicBezTo>
                  <a:close/>
                </a:path>
              </a:pathLst>
            </a:custGeom>
            <a:solidFill>
              <a:srgbClr val="37A7E7"/>
            </a:solidFill>
          </p:spPr>
        </p:sp>
      </p:grpSp>
      <p:sp>
        <p:nvSpPr>
          <p:cNvPr id="24" name="TextBox 24"/>
          <p:cNvSpPr txBox="1"/>
          <p:nvPr/>
        </p:nvSpPr>
        <p:spPr>
          <a:xfrm>
            <a:off x="1073051" y="5365700"/>
            <a:ext cx="361355" cy="423267"/>
          </a:xfrm>
          <a:prstGeom prst="rect">
            <a:avLst/>
          </a:prstGeom>
        </p:spPr>
        <p:txBody>
          <a:bodyPr lIns="0" tIns="0" rIns="0" bIns="0" rtlCol="0" anchor="t">
            <a:spAutoFit/>
          </a:bodyPr>
          <a:lstStyle/>
          <a:p>
            <a:pPr algn="ctr">
              <a:lnSpc>
                <a:spcPts val="2812"/>
              </a:lnSpc>
            </a:pPr>
            <a:r>
              <a:rPr lang="en-US" sz="2812" b="1">
                <a:solidFill>
                  <a:srgbClr val="E0E4E6"/>
                </a:solidFill>
                <a:latin typeface="Arimo Bold"/>
                <a:ea typeface="Arimo Bold"/>
                <a:cs typeface="Arimo Bold"/>
                <a:sym typeface="Arimo Bold"/>
              </a:rPr>
              <a:t>3</a:t>
            </a:r>
          </a:p>
        </p:txBody>
      </p:sp>
      <p:sp>
        <p:nvSpPr>
          <p:cNvPr id="25" name="TextBox 25"/>
          <p:cNvSpPr txBox="1"/>
          <p:nvPr/>
        </p:nvSpPr>
        <p:spPr>
          <a:xfrm>
            <a:off x="1829692" y="5313164"/>
            <a:ext cx="4013746" cy="414635"/>
          </a:xfrm>
          <a:prstGeom prst="rect">
            <a:avLst/>
          </a:prstGeom>
        </p:spPr>
        <p:txBody>
          <a:bodyPr lIns="0" tIns="0" rIns="0" bIns="0" rtlCol="0" anchor="t">
            <a:spAutoFit/>
          </a:bodyPr>
          <a:lstStyle/>
          <a:p>
            <a:pPr algn="l">
              <a:lnSpc>
                <a:spcPts val="2937"/>
              </a:lnSpc>
            </a:pPr>
            <a:r>
              <a:rPr lang="en-US" sz="2312" b="1">
                <a:solidFill>
                  <a:srgbClr val="E0E4E6"/>
                </a:solidFill>
                <a:latin typeface="Arimo Bold"/>
                <a:ea typeface="Arimo Bold"/>
                <a:cs typeface="Arimo Bold"/>
                <a:sym typeface="Arimo Bold"/>
              </a:rPr>
              <a:t>Enhanced Data Accessibility</a:t>
            </a:r>
          </a:p>
        </p:txBody>
      </p:sp>
      <p:sp>
        <p:nvSpPr>
          <p:cNvPr id="26" name="TextBox 26"/>
          <p:cNvSpPr txBox="1"/>
          <p:nvPr/>
        </p:nvSpPr>
        <p:spPr>
          <a:xfrm>
            <a:off x="1829692" y="5814120"/>
            <a:ext cx="15509527" cy="510034"/>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Improves readability and accessibility of complex data, making it usable across various departments.</a:t>
            </a:r>
          </a:p>
        </p:txBody>
      </p:sp>
      <p:grpSp>
        <p:nvGrpSpPr>
          <p:cNvPr id="27" name="Group 27"/>
          <p:cNvGrpSpPr/>
          <p:nvPr/>
        </p:nvGrpSpPr>
        <p:grpSpPr>
          <a:xfrm>
            <a:off x="934491" y="6852048"/>
            <a:ext cx="638472" cy="638472"/>
            <a:chOff x="0" y="0"/>
            <a:chExt cx="851297" cy="851297"/>
          </a:xfrm>
        </p:grpSpPr>
        <p:sp>
          <p:nvSpPr>
            <p:cNvPr id="28" name="Freeform 28"/>
            <p:cNvSpPr/>
            <p:nvPr/>
          </p:nvSpPr>
          <p:spPr>
            <a:xfrm>
              <a:off x="19050" y="19050"/>
              <a:ext cx="813181" cy="813181"/>
            </a:xfrm>
            <a:custGeom>
              <a:avLst/>
              <a:gdLst/>
              <a:ahLst/>
              <a:cxnLst/>
              <a:rect l="l" t="t" r="r" b="b"/>
              <a:pathLst>
                <a:path w="813181" h="813181">
                  <a:moveTo>
                    <a:pt x="0" y="406654"/>
                  </a:moveTo>
                  <a:cubicBezTo>
                    <a:pt x="0" y="181991"/>
                    <a:pt x="181991" y="0"/>
                    <a:pt x="406654" y="0"/>
                  </a:cubicBezTo>
                  <a:cubicBezTo>
                    <a:pt x="631317" y="0"/>
                    <a:pt x="813181" y="181991"/>
                    <a:pt x="813181" y="406654"/>
                  </a:cubicBezTo>
                  <a:cubicBezTo>
                    <a:pt x="813181" y="631317"/>
                    <a:pt x="631190" y="813181"/>
                    <a:pt x="406654" y="813181"/>
                  </a:cubicBezTo>
                  <a:cubicBezTo>
                    <a:pt x="182118" y="813181"/>
                    <a:pt x="0" y="631190"/>
                    <a:pt x="0" y="406654"/>
                  </a:cubicBezTo>
                  <a:close/>
                </a:path>
              </a:pathLst>
            </a:custGeom>
            <a:solidFill>
              <a:srgbClr val="0A081B"/>
            </a:solidFill>
          </p:spPr>
        </p:sp>
        <p:sp>
          <p:nvSpPr>
            <p:cNvPr id="29" name="Freeform 29"/>
            <p:cNvSpPr/>
            <p:nvPr/>
          </p:nvSpPr>
          <p:spPr>
            <a:xfrm>
              <a:off x="0" y="0"/>
              <a:ext cx="851281" cy="851408"/>
            </a:xfrm>
            <a:custGeom>
              <a:avLst/>
              <a:gdLst/>
              <a:ahLst/>
              <a:cxnLst/>
              <a:rect l="l" t="t" r="r" b="b"/>
              <a:pathLst>
                <a:path w="851281" h="851408">
                  <a:moveTo>
                    <a:pt x="0" y="425704"/>
                  </a:moveTo>
                  <a:cubicBezTo>
                    <a:pt x="0" y="190627"/>
                    <a:pt x="190627" y="0"/>
                    <a:pt x="425704" y="0"/>
                  </a:cubicBezTo>
                  <a:cubicBezTo>
                    <a:pt x="429260" y="0"/>
                    <a:pt x="432816" y="1016"/>
                    <a:pt x="435737" y="2921"/>
                  </a:cubicBezTo>
                  <a:lnTo>
                    <a:pt x="425704" y="19050"/>
                  </a:lnTo>
                  <a:lnTo>
                    <a:pt x="425704" y="0"/>
                  </a:lnTo>
                  <a:lnTo>
                    <a:pt x="425704" y="19050"/>
                  </a:lnTo>
                  <a:lnTo>
                    <a:pt x="425704" y="0"/>
                  </a:lnTo>
                  <a:cubicBezTo>
                    <a:pt x="660781" y="0"/>
                    <a:pt x="851281" y="190627"/>
                    <a:pt x="851281" y="425704"/>
                  </a:cubicBezTo>
                  <a:cubicBezTo>
                    <a:pt x="851281" y="432943"/>
                    <a:pt x="847217" y="439547"/>
                    <a:pt x="840740" y="442722"/>
                  </a:cubicBezTo>
                  <a:lnTo>
                    <a:pt x="832231" y="425704"/>
                  </a:lnTo>
                  <a:lnTo>
                    <a:pt x="851281" y="425704"/>
                  </a:lnTo>
                  <a:cubicBezTo>
                    <a:pt x="851281" y="660781"/>
                    <a:pt x="660654" y="851408"/>
                    <a:pt x="425577" y="851408"/>
                  </a:cubicBezTo>
                  <a:lnTo>
                    <a:pt x="425577" y="832358"/>
                  </a:lnTo>
                  <a:lnTo>
                    <a:pt x="425577" y="813308"/>
                  </a:lnTo>
                  <a:lnTo>
                    <a:pt x="425577" y="832358"/>
                  </a:lnTo>
                  <a:lnTo>
                    <a:pt x="425577" y="851408"/>
                  </a:lnTo>
                  <a:cubicBezTo>
                    <a:pt x="190627" y="851281"/>
                    <a:pt x="0" y="660781"/>
                    <a:pt x="0" y="425704"/>
                  </a:cubicBezTo>
                  <a:lnTo>
                    <a:pt x="19050" y="425704"/>
                  </a:lnTo>
                  <a:lnTo>
                    <a:pt x="0" y="425704"/>
                  </a:lnTo>
                  <a:moveTo>
                    <a:pt x="38100" y="425704"/>
                  </a:moveTo>
                  <a:lnTo>
                    <a:pt x="19050" y="425704"/>
                  </a:lnTo>
                  <a:lnTo>
                    <a:pt x="38100" y="425704"/>
                  </a:lnTo>
                  <a:cubicBezTo>
                    <a:pt x="38100" y="639699"/>
                    <a:pt x="211582" y="813181"/>
                    <a:pt x="425704" y="813181"/>
                  </a:cubicBezTo>
                  <a:cubicBezTo>
                    <a:pt x="436245" y="813181"/>
                    <a:pt x="444754" y="821690"/>
                    <a:pt x="444754" y="832231"/>
                  </a:cubicBezTo>
                  <a:cubicBezTo>
                    <a:pt x="444754" y="842772"/>
                    <a:pt x="436245" y="851281"/>
                    <a:pt x="425704" y="851281"/>
                  </a:cubicBezTo>
                  <a:cubicBezTo>
                    <a:pt x="415163" y="851281"/>
                    <a:pt x="406654" y="842772"/>
                    <a:pt x="406654" y="832231"/>
                  </a:cubicBezTo>
                  <a:cubicBezTo>
                    <a:pt x="406654" y="821690"/>
                    <a:pt x="415163" y="813181"/>
                    <a:pt x="425704" y="813181"/>
                  </a:cubicBezTo>
                  <a:cubicBezTo>
                    <a:pt x="639699" y="813181"/>
                    <a:pt x="813308" y="639699"/>
                    <a:pt x="813308" y="425577"/>
                  </a:cubicBezTo>
                  <a:cubicBezTo>
                    <a:pt x="813308" y="418338"/>
                    <a:pt x="817372" y="411734"/>
                    <a:pt x="823849" y="408559"/>
                  </a:cubicBezTo>
                  <a:lnTo>
                    <a:pt x="832358" y="425577"/>
                  </a:lnTo>
                  <a:lnTo>
                    <a:pt x="813308" y="425577"/>
                  </a:lnTo>
                  <a:cubicBezTo>
                    <a:pt x="813181" y="211582"/>
                    <a:pt x="639699" y="38100"/>
                    <a:pt x="425704" y="38100"/>
                  </a:cubicBezTo>
                  <a:cubicBezTo>
                    <a:pt x="422148" y="38100"/>
                    <a:pt x="418592" y="37084"/>
                    <a:pt x="415671" y="35179"/>
                  </a:cubicBezTo>
                  <a:lnTo>
                    <a:pt x="425704" y="19050"/>
                  </a:lnTo>
                  <a:lnTo>
                    <a:pt x="425704" y="38100"/>
                  </a:lnTo>
                  <a:cubicBezTo>
                    <a:pt x="211582" y="38100"/>
                    <a:pt x="38100" y="211582"/>
                    <a:pt x="38100" y="425704"/>
                  </a:cubicBezTo>
                  <a:close/>
                </a:path>
              </a:pathLst>
            </a:custGeom>
            <a:solidFill>
              <a:srgbClr val="091231"/>
            </a:solidFill>
          </p:spPr>
        </p:sp>
      </p:grpSp>
      <p:sp>
        <p:nvSpPr>
          <p:cNvPr id="30" name="TextBox 30"/>
          <p:cNvSpPr txBox="1"/>
          <p:nvPr/>
        </p:nvSpPr>
        <p:spPr>
          <a:xfrm>
            <a:off x="1073051" y="6973937"/>
            <a:ext cx="361355" cy="423267"/>
          </a:xfrm>
          <a:prstGeom prst="rect">
            <a:avLst/>
          </a:prstGeom>
        </p:spPr>
        <p:txBody>
          <a:bodyPr lIns="0" tIns="0" rIns="0" bIns="0" rtlCol="0" anchor="t">
            <a:spAutoFit/>
          </a:bodyPr>
          <a:lstStyle/>
          <a:p>
            <a:pPr algn="ctr">
              <a:lnSpc>
                <a:spcPts val="2812"/>
              </a:lnSpc>
            </a:pPr>
            <a:r>
              <a:rPr lang="en-US" sz="2812" b="1">
                <a:solidFill>
                  <a:srgbClr val="E0E4E6"/>
                </a:solidFill>
                <a:latin typeface="Arimo Bold"/>
                <a:ea typeface="Arimo Bold"/>
                <a:cs typeface="Arimo Bold"/>
                <a:sym typeface="Arimo Bold"/>
              </a:rPr>
              <a:t>4</a:t>
            </a:r>
          </a:p>
        </p:txBody>
      </p:sp>
      <p:sp>
        <p:nvSpPr>
          <p:cNvPr id="31" name="TextBox 31"/>
          <p:cNvSpPr txBox="1"/>
          <p:nvPr/>
        </p:nvSpPr>
        <p:spPr>
          <a:xfrm>
            <a:off x="1829692" y="6921401"/>
            <a:ext cx="4519315" cy="414635"/>
          </a:xfrm>
          <a:prstGeom prst="rect">
            <a:avLst/>
          </a:prstGeom>
        </p:spPr>
        <p:txBody>
          <a:bodyPr lIns="0" tIns="0" rIns="0" bIns="0" rtlCol="0" anchor="t">
            <a:spAutoFit/>
          </a:bodyPr>
          <a:lstStyle/>
          <a:p>
            <a:pPr algn="l">
              <a:lnSpc>
                <a:spcPts val="2937"/>
              </a:lnSpc>
            </a:pPr>
            <a:r>
              <a:rPr lang="en-US" sz="2312" b="1">
                <a:solidFill>
                  <a:srgbClr val="E0E4E6"/>
                </a:solidFill>
                <a:latin typeface="Arimo Bold"/>
                <a:ea typeface="Arimo Bold"/>
                <a:cs typeface="Arimo Bold"/>
                <a:sym typeface="Arimo Bold"/>
              </a:rPr>
              <a:t>Supports Data-Driven Decisions</a:t>
            </a:r>
          </a:p>
        </p:txBody>
      </p:sp>
      <p:sp>
        <p:nvSpPr>
          <p:cNvPr id="32" name="TextBox 32"/>
          <p:cNvSpPr txBox="1"/>
          <p:nvPr/>
        </p:nvSpPr>
        <p:spPr>
          <a:xfrm>
            <a:off x="1829692" y="7422356"/>
            <a:ext cx="15509527" cy="510034"/>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Provides clean, structured datasets essential for accurate reporting and informed decision-making.</a:t>
            </a:r>
          </a:p>
        </p:txBody>
      </p:sp>
      <p:grpSp>
        <p:nvGrpSpPr>
          <p:cNvPr id="33" name="Group 33"/>
          <p:cNvGrpSpPr/>
          <p:nvPr/>
        </p:nvGrpSpPr>
        <p:grpSpPr>
          <a:xfrm>
            <a:off x="934491" y="8460284"/>
            <a:ext cx="638472" cy="638472"/>
            <a:chOff x="0" y="0"/>
            <a:chExt cx="851297" cy="851297"/>
          </a:xfrm>
        </p:grpSpPr>
        <p:sp>
          <p:nvSpPr>
            <p:cNvPr id="34" name="Freeform 34"/>
            <p:cNvSpPr/>
            <p:nvPr/>
          </p:nvSpPr>
          <p:spPr>
            <a:xfrm>
              <a:off x="19050" y="19050"/>
              <a:ext cx="813181" cy="813181"/>
            </a:xfrm>
            <a:custGeom>
              <a:avLst/>
              <a:gdLst/>
              <a:ahLst/>
              <a:cxnLst/>
              <a:rect l="l" t="t" r="r" b="b"/>
              <a:pathLst>
                <a:path w="813181" h="813181">
                  <a:moveTo>
                    <a:pt x="0" y="406654"/>
                  </a:moveTo>
                  <a:cubicBezTo>
                    <a:pt x="0" y="181991"/>
                    <a:pt x="181991" y="0"/>
                    <a:pt x="406654" y="0"/>
                  </a:cubicBezTo>
                  <a:cubicBezTo>
                    <a:pt x="631317" y="0"/>
                    <a:pt x="813181" y="181991"/>
                    <a:pt x="813181" y="406654"/>
                  </a:cubicBezTo>
                  <a:cubicBezTo>
                    <a:pt x="813181" y="631317"/>
                    <a:pt x="631190" y="813181"/>
                    <a:pt x="406654" y="813181"/>
                  </a:cubicBezTo>
                  <a:cubicBezTo>
                    <a:pt x="182118" y="813181"/>
                    <a:pt x="0" y="631190"/>
                    <a:pt x="0" y="406654"/>
                  </a:cubicBezTo>
                  <a:close/>
                </a:path>
              </a:pathLst>
            </a:custGeom>
            <a:solidFill>
              <a:srgbClr val="0A081B"/>
            </a:solidFill>
          </p:spPr>
        </p:sp>
        <p:sp>
          <p:nvSpPr>
            <p:cNvPr id="35" name="Freeform 35"/>
            <p:cNvSpPr/>
            <p:nvPr/>
          </p:nvSpPr>
          <p:spPr>
            <a:xfrm>
              <a:off x="0" y="0"/>
              <a:ext cx="851281" cy="851408"/>
            </a:xfrm>
            <a:custGeom>
              <a:avLst/>
              <a:gdLst/>
              <a:ahLst/>
              <a:cxnLst/>
              <a:rect l="l" t="t" r="r" b="b"/>
              <a:pathLst>
                <a:path w="851281" h="851408">
                  <a:moveTo>
                    <a:pt x="0" y="425704"/>
                  </a:moveTo>
                  <a:cubicBezTo>
                    <a:pt x="0" y="190627"/>
                    <a:pt x="190627" y="0"/>
                    <a:pt x="425704" y="0"/>
                  </a:cubicBezTo>
                  <a:cubicBezTo>
                    <a:pt x="429260" y="0"/>
                    <a:pt x="432816" y="1016"/>
                    <a:pt x="435737" y="2921"/>
                  </a:cubicBezTo>
                  <a:lnTo>
                    <a:pt x="425704" y="19050"/>
                  </a:lnTo>
                  <a:lnTo>
                    <a:pt x="425704" y="0"/>
                  </a:lnTo>
                  <a:lnTo>
                    <a:pt x="425704" y="19050"/>
                  </a:lnTo>
                  <a:lnTo>
                    <a:pt x="425704" y="0"/>
                  </a:lnTo>
                  <a:cubicBezTo>
                    <a:pt x="660781" y="0"/>
                    <a:pt x="851281" y="190627"/>
                    <a:pt x="851281" y="425704"/>
                  </a:cubicBezTo>
                  <a:cubicBezTo>
                    <a:pt x="851281" y="432943"/>
                    <a:pt x="847217" y="439547"/>
                    <a:pt x="840740" y="442722"/>
                  </a:cubicBezTo>
                  <a:lnTo>
                    <a:pt x="832231" y="425704"/>
                  </a:lnTo>
                  <a:lnTo>
                    <a:pt x="851281" y="425704"/>
                  </a:lnTo>
                  <a:cubicBezTo>
                    <a:pt x="851281" y="660781"/>
                    <a:pt x="660654" y="851408"/>
                    <a:pt x="425577" y="851408"/>
                  </a:cubicBezTo>
                  <a:lnTo>
                    <a:pt x="425577" y="832358"/>
                  </a:lnTo>
                  <a:lnTo>
                    <a:pt x="425577" y="813308"/>
                  </a:lnTo>
                  <a:lnTo>
                    <a:pt x="425577" y="832358"/>
                  </a:lnTo>
                  <a:lnTo>
                    <a:pt x="425577" y="851408"/>
                  </a:lnTo>
                  <a:cubicBezTo>
                    <a:pt x="190627" y="851281"/>
                    <a:pt x="0" y="660781"/>
                    <a:pt x="0" y="425704"/>
                  </a:cubicBezTo>
                  <a:lnTo>
                    <a:pt x="19050" y="425704"/>
                  </a:lnTo>
                  <a:lnTo>
                    <a:pt x="0" y="425704"/>
                  </a:lnTo>
                  <a:moveTo>
                    <a:pt x="38100" y="425704"/>
                  </a:moveTo>
                  <a:lnTo>
                    <a:pt x="19050" y="425704"/>
                  </a:lnTo>
                  <a:lnTo>
                    <a:pt x="38100" y="425704"/>
                  </a:lnTo>
                  <a:cubicBezTo>
                    <a:pt x="38100" y="639699"/>
                    <a:pt x="211582" y="813181"/>
                    <a:pt x="425704" y="813181"/>
                  </a:cubicBezTo>
                  <a:cubicBezTo>
                    <a:pt x="436245" y="813181"/>
                    <a:pt x="444754" y="821690"/>
                    <a:pt x="444754" y="832231"/>
                  </a:cubicBezTo>
                  <a:cubicBezTo>
                    <a:pt x="444754" y="842772"/>
                    <a:pt x="436245" y="851281"/>
                    <a:pt x="425704" y="851281"/>
                  </a:cubicBezTo>
                  <a:cubicBezTo>
                    <a:pt x="415163" y="851281"/>
                    <a:pt x="406654" y="842772"/>
                    <a:pt x="406654" y="832231"/>
                  </a:cubicBezTo>
                  <a:cubicBezTo>
                    <a:pt x="406654" y="821690"/>
                    <a:pt x="415163" y="813181"/>
                    <a:pt x="425704" y="813181"/>
                  </a:cubicBezTo>
                  <a:cubicBezTo>
                    <a:pt x="639699" y="813181"/>
                    <a:pt x="813308" y="639699"/>
                    <a:pt x="813308" y="425577"/>
                  </a:cubicBezTo>
                  <a:cubicBezTo>
                    <a:pt x="813308" y="418338"/>
                    <a:pt x="817372" y="411734"/>
                    <a:pt x="823849" y="408559"/>
                  </a:cubicBezTo>
                  <a:lnTo>
                    <a:pt x="832358" y="425577"/>
                  </a:lnTo>
                  <a:lnTo>
                    <a:pt x="813308" y="425577"/>
                  </a:lnTo>
                  <a:cubicBezTo>
                    <a:pt x="813181" y="211582"/>
                    <a:pt x="639699" y="38100"/>
                    <a:pt x="425704" y="38100"/>
                  </a:cubicBezTo>
                  <a:cubicBezTo>
                    <a:pt x="422148" y="38100"/>
                    <a:pt x="418592" y="37084"/>
                    <a:pt x="415671" y="35179"/>
                  </a:cubicBezTo>
                  <a:lnTo>
                    <a:pt x="425704" y="19050"/>
                  </a:lnTo>
                  <a:lnTo>
                    <a:pt x="425704" y="38100"/>
                  </a:lnTo>
                  <a:cubicBezTo>
                    <a:pt x="211582" y="38100"/>
                    <a:pt x="38100" y="211582"/>
                    <a:pt x="38100" y="425704"/>
                  </a:cubicBezTo>
                  <a:close/>
                </a:path>
              </a:pathLst>
            </a:custGeom>
            <a:solidFill>
              <a:srgbClr val="16FFBB"/>
            </a:solidFill>
          </p:spPr>
        </p:sp>
      </p:grpSp>
      <p:sp>
        <p:nvSpPr>
          <p:cNvPr id="36" name="TextBox 36"/>
          <p:cNvSpPr txBox="1"/>
          <p:nvPr/>
        </p:nvSpPr>
        <p:spPr>
          <a:xfrm>
            <a:off x="1073051" y="8582174"/>
            <a:ext cx="361355" cy="423267"/>
          </a:xfrm>
          <a:prstGeom prst="rect">
            <a:avLst/>
          </a:prstGeom>
        </p:spPr>
        <p:txBody>
          <a:bodyPr lIns="0" tIns="0" rIns="0" bIns="0" rtlCol="0" anchor="t">
            <a:spAutoFit/>
          </a:bodyPr>
          <a:lstStyle/>
          <a:p>
            <a:pPr algn="ctr">
              <a:lnSpc>
                <a:spcPts val="2812"/>
              </a:lnSpc>
            </a:pPr>
            <a:r>
              <a:rPr lang="en-US" sz="2812" b="1">
                <a:solidFill>
                  <a:srgbClr val="E0E4E6"/>
                </a:solidFill>
                <a:latin typeface="Arimo Bold"/>
                <a:ea typeface="Arimo Bold"/>
                <a:cs typeface="Arimo Bold"/>
                <a:sym typeface="Arimo Bold"/>
              </a:rPr>
              <a:t>5</a:t>
            </a:r>
          </a:p>
        </p:txBody>
      </p:sp>
      <p:sp>
        <p:nvSpPr>
          <p:cNvPr id="37" name="TextBox 37"/>
          <p:cNvSpPr txBox="1"/>
          <p:nvPr/>
        </p:nvSpPr>
        <p:spPr>
          <a:xfrm>
            <a:off x="1829692" y="8529638"/>
            <a:ext cx="3607891" cy="414635"/>
          </a:xfrm>
          <a:prstGeom prst="rect">
            <a:avLst/>
          </a:prstGeom>
        </p:spPr>
        <p:txBody>
          <a:bodyPr lIns="0" tIns="0" rIns="0" bIns="0" rtlCol="0" anchor="t">
            <a:spAutoFit/>
          </a:bodyPr>
          <a:lstStyle/>
          <a:p>
            <a:pPr algn="l">
              <a:lnSpc>
                <a:spcPts val="2937"/>
              </a:lnSpc>
            </a:pPr>
            <a:r>
              <a:rPr lang="en-US" sz="2312" b="1">
                <a:solidFill>
                  <a:srgbClr val="E0E4E6"/>
                </a:solidFill>
                <a:latin typeface="Arimo Bold"/>
                <a:ea typeface="Arimo Bold"/>
                <a:cs typeface="Arimo Bold"/>
                <a:sym typeface="Arimo Bold"/>
              </a:rPr>
              <a:t>Fosters Broader Adoption</a:t>
            </a:r>
          </a:p>
        </p:txBody>
      </p:sp>
      <p:sp>
        <p:nvSpPr>
          <p:cNvPr id="38" name="TextBox 38"/>
          <p:cNvSpPr txBox="1"/>
          <p:nvPr/>
        </p:nvSpPr>
        <p:spPr>
          <a:xfrm>
            <a:off x="1829692" y="9176891"/>
            <a:ext cx="15509527" cy="510034"/>
          </a:xfrm>
          <a:prstGeom prst="rect">
            <a:avLst/>
          </a:prstGeom>
        </p:spPr>
        <p:txBody>
          <a:bodyPr lIns="0" tIns="0" rIns="0" bIns="0" rtlCol="0" anchor="t">
            <a:spAutoFit/>
          </a:bodyPr>
          <a:lstStyle/>
          <a:p>
            <a:pPr algn="l">
              <a:lnSpc>
                <a:spcPts val="3374"/>
              </a:lnSpc>
            </a:pPr>
            <a:r>
              <a:rPr lang="en-US" sz="2125">
                <a:solidFill>
                  <a:srgbClr val="E0E4E6"/>
                </a:solidFill>
                <a:latin typeface="Barlow"/>
                <a:ea typeface="Barlow"/>
                <a:cs typeface="Barlow"/>
                <a:sym typeface="Barlow"/>
              </a:rPr>
              <a:t>Encourages wider use of JSON data in data science, business intelligence, and operational workflows.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726</Words>
  <Application>Microsoft Office PowerPoint</Application>
  <PresentationFormat>Custom</PresentationFormat>
  <Paragraphs>98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Arimo Bold</vt:lpstr>
      <vt:lpstr>Calibri</vt:lpstr>
      <vt:lpstr>Barlow</vt:lpstr>
      <vt:lpstr>Arial</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JSON-to-Tabular-Converter-Python-Project-Introduction.pptx</dc:title>
  <cp:lastModifiedBy>Prince Kumar</cp:lastModifiedBy>
  <cp:revision>2</cp:revision>
  <dcterms:created xsi:type="dcterms:W3CDTF">2006-08-16T00:00:00Z</dcterms:created>
  <dcterms:modified xsi:type="dcterms:W3CDTF">2025-08-05T05:10:18Z</dcterms:modified>
  <dc:identifier>DAGvFcBNwU8</dc:identifier>
</cp:coreProperties>
</file>

<file path=docProps/thumbnail.jpeg>
</file>